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3" r:id="rId3"/>
    <p:sldId id="265" r:id="rId4"/>
    <p:sldId id="268" r:id="rId5"/>
    <p:sldId id="259" r:id="rId6"/>
    <p:sldId id="267" r:id="rId7"/>
    <p:sldId id="257" r:id="rId8"/>
    <p:sldId id="262" r:id="rId9"/>
    <p:sldId id="258" r:id="rId10"/>
    <p:sldId id="261"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1" autoAdjust="0"/>
    <p:restoredTop sz="94660" autoAdjust="0"/>
  </p:normalViewPr>
  <p:slideViewPr>
    <p:cSldViewPr snapToGrid="0">
      <p:cViewPr>
        <p:scale>
          <a:sx n="70" d="100"/>
          <a:sy n="70" d="100"/>
        </p:scale>
        <p:origin x="-384" y="-341"/>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CB77AB-2F9A-4D38-BA39-3FE21826F5C7}" type="datetimeFigureOut">
              <a:rPr lang="en-US" smtClean="0"/>
              <a:pPr/>
              <a:t>1/22/2015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7411FE-1001-4A01-B3AD-DE89031FF4C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coalition</a:t>
            </a:r>
          </a:p>
          <a:p>
            <a:pPr defTabSz="914081"/>
            <a:r>
              <a:rPr lang="en-US" dirty="0" smtClean="0"/>
              <a:t>-Population health requires research</a:t>
            </a:r>
            <a:r>
              <a:rPr lang="en-US" baseline="0" dirty="0" smtClean="0"/>
              <a:t> data – trust and confidentiality of information is critical to information sharing.</a:t>
            </a:r>
            <a:endParaRPr lang="en-US" dirty="0" smtClean="0"/>
          </a:p>
        </p:txBody>
      </p:sp>
      <p:sp>
        <p:nvSpPr>
          <p:cNvPr id="4" name="Slide Number Placeholder 3"/>
          <p:cNvSpPr>
            <a:spLocks noGrp="1"/>
          </p:cNvSpPr>
          <p:nvPr>
            <p:ph type="sldNum" sz="quarter" idx="10"/>
          </p:nvPr>
        </p:nvSpPr>
        <p:spPr/>
        <p:txBody>
          <a:bodyPr/>
          <a:lstStyle/>
          <a:p>
            <a:fld id="{8CD74554-C824-4AC6-89FF-C59EBAB99D1E}"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rgbClr val="9999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E5A99AD-A764-494F-8B38-C3EBBEB98FC6}" type="datetimeFigureOut">
              <a:rPr lang="en-US" smtClean="0"/>
              <a:pPr/>
              <a:t>1/22/2015</a:t>
            </a:fld>
            <a:endParaRPr lang="en-US" dirty="0"/>
          </a:p>
        </p:txBody>
      </p:sp>
      <p:sp>
        <p:nvSpPr>
          <p:cNvPr id="17" name="Footer Placeholder 16"/>
          <p:cNvSpPr>
            <a:spLocks noGrp="1"/>
          </p:cNvSpPr>
          <p:nvPr>
            <p:ph type="ftr" sz="quarter" idx="11"/>
          </p:nvPr>
        </p:nvSpPr>
        <p:spPr>
          <a:xfrm>
            <a:off x="2085393" y="236541"/>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a:solidFill>
            <a:srgbClr val="002060"/>
          </a:solidFill>
        </p:spPr>
        <p:txBody>
          <a:bodyPr/>
          <a:lstStyle>
            <a:lvl1pPr>
              <a:defRPr>
                <a:solidFill>
                  <a:schemeClr val="tx2"/>
                </a:solidFill>
              </a:defRPr>
            </a:lvl1pPr>
          </a:lstStyle>
          <a:p>
            <a:fld id="{12691C4A-63F2-4523-8252-903D05F8C9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5A99AD-A764-494F-8B38-C3EBBEB98FC6}"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fld id="{12691C4A-63F2-4523-8252-903D05F8C9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3"/>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1"/>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5"/>
            <a:ext cx="2209800" cy="365125"/>
          </a:xfrm>
        </p:spPr>
        <p:txBody>
          <a:bodyPr/>
          <a:lstStyle/>
          <a:p>
            <a:fld id="{4E5A99AD-A764-494F-8B38-C3EBBEB98FC6}" type="datetimeFigureOut">
              <a:rPr lang="en-US" smtClean="0"/>
              <a:pPr/>
              <a:t>1/22/2015</a:t>
            </a:fld>
            <a:endParaRPr lang="en-US" dirty="0"/>
          </a:p>
        </p:txBody>
      </p:sp>
      <p:sp>
        <p:nvSpPr>
          <p:cNvPr id="5" name="Footer Placeholder 4"/>
          <p:cNvSpPr>
            <a:spLocks noGrp="1"/>
          </p:cNvSpPr>
          <p:nvPr>
            <p:ph type="ftr" sz="quarter" idx="11"/>
          </p:nvPr>
        </p:nvSpPr>
        <p:spPr>
          <a:xfrm>
            <a:off x="457202" y="6248210"/>
            <a:ext cx="5573483" cy="365125"/>
          </a:xfrm>
        </p:spPr>
        <p:txBody>
          <a:bodyPr/>
          <a:lstStyle/>
          <a:p>
            <a:endParaRPr lang="en-US" dirty="0"/>
          </a:p>
        </p:txBody>
      </p:sp>
      <p:sp>
        <p:nvSpPr>
          <p:cNvPr id="7" name="Rectangle 6"/>
          <p:cNvSpPr/>
          <p:nvPr/>
        </p:nvSpPr>
        <p:spPr bwMode="white">
          <a:xfrm>
            <a:off x="6096319"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9" y="144463"/>
            <a:ext cx="533400" cy="244476"/>
          </a:xfrm>
          <a:prstGeom prst="rect">
            <a:avLst/>
          </a:prstGeom>
        </p:spPr>
        <p:txBody>
          <a:bodyPr/>
          <a:lstStyle/>
          <a:p>
            <a:fld id="{12691C4A-63F2-4523-8252-903D05F8C9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E5A99AD-A764-494F-8B38-C3EBBEB98FC6}"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0" y="1272222"/>
            <a:ext cx="533400" cy="244476"/>
          </a:xfrm>
          <a:prstGeom prst="rect">
            <a:avLst/>
          </a:prstGeom>
          <a:solidFill>
            <a:srgbClr val="002060"/>
          </a:solidFill>
        </p:spPr>
        <p:txBody>
          <a:bodyPr/>
          <a:lstStyle>
            <a:lvl1pPr>
              <a:defRPr>
                <a:solidFill>
                  <a:srgbClr val="FFFFFF"/>
                </a:solidFill>
              </a:defRPr>
            </a:lvl1pPr>
          </a:lstStyle>
          <a:p>
            <a:fld id="{12691C4A-63F2-4523-8252-903D05F8C967}"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743203"/>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rgbClr val="9999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E5A99AD-A764-494F-8B38-C3EBBEB98FC6}" type="datetimeFigureOut">
              <a:rPr lang="en-US" smtClean="0"/>
              <a:pPr/>
              <a:t>1/22/2015</a:t>
            </a:fld>
            <a:endParaRPr lang="en-US" dirty="0"/>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12691C4A-63F2-4523-8252-903D05F8C967}"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E5A99AD-A764-494F-8B38-C3EBBEB98FC6}" type="datetimeFigureOut">
              <a:rPr lang="en-US" smtClean="0"/>
              <a:pPr/>
              <a:t>1/22/2015</a:t>
            </a:fld>
            <a:endParaRPr lang="en-US" dirty="0"/>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fld id="{12691C4A-63F2-4523-8252-903D05F8C967}"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E5A99AD-A764-494F-8B38-C3EBBEB98FC6}" type="datetimeFigureOut">
              <a:rPr lang="en-US" smtClean="0"/>
              <a:pPr/>
              <a:t>1/22/2015</a:t>
            </a:fld>
            <a:endParaRPr lang="en-US" dirty="0"/>
          </a:p>
        </p:txBody>
      </p:sp>
      <p:sp>
        <p:nvSpPr>
          <p:cNvPr id="12" name="Slide Number Placeholder 11"/>
          <p:cNvSpPr>
            <a:spLocks noGrp="1"/>
          </p:cNvSpPr>
          <p:nvPr>
            <p:ph type="sldNum" sz="quarter" idx="16"/>
          </p:nvPr>
        </p:nvSpPr>
        <p:spPr>
          <a:xfrm>
            <a:off x="0" y="1272222"/>
            <a:ext cx="533400" cy="244476"/>
          </a:xfrm>
          <a:prstGeom prst="rect">
            <a:avLst/>
          </a:prstGeom>
          <a:solidFill>
            <a:srgbClr val="002060"/>
          </a:solidFill>
        </p:spPr>
        <p:txBody>
          <a:bodyPr rtlCol="0"/>
          <a:lstStyle/>
          <a:p>
            <a:fld id="{12691C4A-63F2-4523-8252-903D05F8C967}"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rgbClr val="002060"/>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002060"/>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E5A99AD-A764-494F-8B38-C3EBBEB98FC6}" type="datetimeFigureOut">
              <a:rPr lang="en-US" smtClean="0"/>
              <a:pPr/>
              <a:t>1/22/2015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12691C4A-63F2-4523-8252-903D05F8C9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A99AD-A764-494F-8B38-C3EBBEB98FC6}" type="datetimeFigureOut">
              <a:rPr lang="en-US" smtClean="0"/>
              <a:pPr/>
              <a:t>1/22/2015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12691C4A-63F2-4523-8252-903D05F8C9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E5A99AD-A764-494F-8B38-C3EBBEB98FC6}" type="datetimeFigureOut">
              <a:rPr lang="en-US" smtClean="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0" y="1272222"/>
            <a:ext cx="533400" cy="244476"/>
          </a:xfrm>
          <a:prstGeom prst="rect">
            <a:avLst/>
          </a:prstGeom>
          <a:solidFill>
            <a:srgbClr val="993333"/>
          </a:solidFill>
        </p:spPr>
        <p:txBody>
          <a:bodyPr/>
          <a:lstStyle>
            <a:lvl1pPr>
              <a:defRPr>
                <a:solidFill>
                  <a:srgbClr val="FFFFFF"/>
                </a:solidFill>
              </a:defRPr>
            </a:lvl1pPr>
          </a:lstStyle>
          <a:p>
            <a:fld id="{12691C4A-63F2-4523-8252-903D05F8C967}"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solidFill>
            <a:srgbClr val="002060"/>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rgbClr val="9933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rgbClr val="9999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3"/>
            <a:ext cx="2667000" cy="365125"/>
          </a:xfrm>
        </p:spPr>
        <p:txBody>
          <a:bodyPr rtlCol="0"/>
          <a:lstStyle/>
          <a:p>
            <a:fld id="{4E5A99AD-A764-494F-8B38-C3EBBEB98FC6}" type="datetimeFigureOut">
              <a:rPr lang="en-US" smtClean="0"/>
              <a:pPr/>
              <a:t>1/22/2015</a:t>
            </a:fld>
            <a:endParaRPr lang="en-US" dirty="0"/>
          </a:p>
        </p:txBody>
      </p:sp>
      <p:sp>
        <p:nvSpPr>
          <p:cNvPr id="13" name="Slide Number Placeholder 12"/>
          <p:cNvSpPr>
            <a:spLocks noGrp="1"/>
          </p:cNvSpPr>
          <p:nvPr>
            <p:ph type="sldNum" sz="quarter" idx="11"/>
          </p:nvPr>
        </p:nvSpPr>
        <p:spPr>
          <a:xfrm>
            <a:off x="0" y="4667250"/>
            <a:ext cx="1447800" cy="663578"/>
          </a:xfrm>
          <a:prstGeom prst="rect">
            <a:avLst/>
          </a:prstGeom>
          <a:solidFill>
            <a:srgbClr val="993333"/>
          </a:solidFill>
        </p:spPr>
        <p:txBody>
          <a:bodyPr rtlCol="0"/>
          <a:lstStyle>
            <a:lvl1pPr>
              <a:defRPr sz="2800"/>
            </a:lvl1pPr>
          </a:lstStyle>
          <a:p>
            <a:fld id="{12691C4A-63F2-4523-8252-903D05F8C967}" type="slidenum">
              <a:rPr lang="en-US" smtClean="0"/>
              <a:pPr/>
              <a:t>‹#›</a:t>
            </a:fld>
            <a:endParaRPr lang="en-US" dirty="0"/>
          </a:p>
        </p:txBody>
      </p:sp>
      <p:sp>
        <p:nvSpPr>
          <p:cNvPr id="14" name="Footer Placeholder 13"/>
          <p:cNvSpPr>
            <a:spLocks noGrp="1"/>
          </p:cNvSpPr>
          <p:nvPr>
            <p:ph type="ftr" sz="quarter" idx="12"/>
          </p:nvPr>
        </p:nvSpPr>
        <p:spPr>
          <a:xfrm>
            <a:off x="1600200" y="6248209"/>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3"/>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E5A99AD-A764-494F-8B38-C3EBBEB98FC6}" type="datetimeFigureOut">
              <a:rPr lang="en-US" smtClean="0"/>
              <a:pPr/>
              <a:t>1/22/2015</a:t>
            </a:fld>
            <a:endParaRPr lang="en-US" dirty="0"/>
          </a:p>
        </p:txBody>
      </p:sp>
      <p:sp>
        <p:nvSpPr>
          <p:cNvPr id="3" name="Footer Placeholder 2"/>
          <p:cNvSpPr>
            <a:spLocks noGrp="1"/>
          </p:cNvSpPr>
          <p:nvPr>
            <p:ph type="ftr" sz="quarter" idx="3"/>
          </p:nvPr>
        </p:nvSpPr>
        <p:spPr>
          <a:xfrm>
            <a:off x="609602" y="6248209"/>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1" cy="228600"/>
          </a:xfrm>
          <a:prstGeom prst="rect">
            <a:avLst/>
          </a:prstGeom>
          <a:solidFill>
            <a:srgbClr val="99999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gif"/><Relationship Id="rId26" Type="http://schemas.openxmlformats.org/officeDocument/2006/relationships/image" Target="../media/image28.gif"/><Relationship Id="rId39" Type="http://schemas.openxmlformats.org/officeDocument/2006/relationships/image" Target="../media/image41.png"/><Relationship Id="rId3" Type="http://schemas.openxmlformats.org/officeDocument/2006/relationships/image" Target="../media/image5.jpeg"/><Relationship Id="rId21" Type="http://schemas.openxmlformats.org/officeDocument/2006/relationships/image" Target="../media/image23.gif"/><Relationship Id="rId34" Type="http://schemas.openxmlformats.org/officeDocument/2006/relationships/image" Target="../media/image36.jpeg"/><Relationship Id="rId42" Type="http://schemas.openxmlformats.org/officeDocument/2006/relationships/image" Target="../media/image44.png"/><Relationship Id="rId47" Type="http://schemas.openxmlformats.org/officeDocument/2006/relationships/image" Target="../media/image49.jpe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gif"/><Relationship Id="rId25" Type="http://schemas.openxmlformats.org/officeDocument/2006/relationships/image" Target="../media/image27.wmf"/><Relationship Id="rId33" Type="http://schemas.openxmlformats.org/officeDocument/2006/relationships/image" Target="../media/image35.jpeg"/><Relationship Id="rId38" Type="http://schemas.openxmlformats.org/officeDocument/2006/relationships/image" Target="../media/image40.png"/><Relationship Id="rId46" Type="http://schemas.openxmlformats.org/officeDocument/2006/relationships/image" Target="../media/image48.jpeg"/><Relationship Id="rId2" Type="http://schemas.openxmlformats.org/officeDocument/2006/relationships/image" Target="../media/image4.png"/><Relationship Id="rId16" Type="http://schemas.openxmlformats.org/officeDocument/2006/relationships/image" Target="../media/image18.gif"/><Relationship Id="rId20" Type="http://schemas.openxmlformats.org/officeDocument/2006/relationships/image" Target="../media/image22.gif"/><Relationship Id="rId29" Type="http://schemas.openxmlformats.org/officeDocument/2006/relationships/image" Target="../media/image31.png"/><Relationship Id="rId41"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24" Type="http://schemas.openxmlformats.org/officeDocument/2006/relationships/image" Target="../media/image26.wmf"/><Relationship Id="rId32" Type="http://schemas.openxmlformats.org/officeDocument/2006/relationships/image" Target="../media/image34.jpeg"/><Relationship Id="rId37" Type="http://schemas.openxmlformats.org/officeDocument/2006/relationships/image" Target="../media/image39.jpeg"/><Relationship Id="rId40" Type="http://schemas.openxmlformats.org/officeDocument/2006/relationships/image" Target="../media/image42.png"/><Relationship Id="rId45" Type="http://schemas.openxmlformats.org/officeDocument/2006/relationships/image" Target="../media/image47.png"/><Relationship Id="rId5" Type="http://schemas.openxmlformats.org/officeDocument/2006/relationships/image" Target="../media/image7.gif"/><Relationship Id="rId15" Type="http://schemas.openxmlformats.org/officeDocument/2006/relationships/image" Target="../media/image17.jpeg"/><Relationship Id="rId23" Type="http://schemas.openxmlformats.org/officeDocument/2006/relationships/image" Target="../media/image25.gif"/><Relationship Id="rId28" Type="http://schemas.openxmlformats.org/officeDocument/2006/relationships/image" Target="../media/image30.png"/><Relationship Id="rId36" Type="http://schemas.openxmlformats.org/officeDocument/2006/relationships/image" Target="../media/image38.gif"/><Relationship Id="rId10" Type="http://schemas.openxmlformats.org/officeDocument/2006/relationships/image" Target="../media/image12.png"/><Relationship Id="rId19" Type="http://schemas.openxmlformats.org/officeDocument/2006/relationships/image" Target="../media/image21.jpeg"/><Relationship Id="rId31" Type="http://schemas.openxmlformats.org/officeDocument/2006/relationships/image" Target="../media/image33.png"/><Relationship Id="rId44" Type="http://schemas.openxmlformats.org/officeDocument/2006/relationships/image" Target="../media/image46.gif"/><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gif"/><Relationship Id="rId22" Type="http://schemas.openxmlformats.org/officeDocument/2006/relationships/image" Target="../media/image24.gif"/><Relationship Id="rId27" Type="http://schemas.openxmlformats.org/officeDocument/2006/relationships/image" Target="../media/image29.png"/><Relationship Id="rId30" Type="http://schemas.openxmlformats.org/officeDocument/2006/relationships/image" Target="../media/image32.jpeg"/><Relationship Id="rId35" Type="http://schemas.openxmlformats.org/officeDocument/2006/relationships/image" Target="../media/image37.gif"/><Relationship Id="rId43"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251" y="2893325"/>
            <a:ext cx="8538949" cy="2974075"/>
          </a:xfrm>
        </p:spPr>
        <p:txBody>
          <a:bodyPr>
            <a:noAutofit/>
          </a:bodyPr>
          <a:lstStyle/>
          <a:p>
            <a:pPr algn="ctr"/>
            <a:r>
              <a:rPr lang="en-US" sz="3600" b="1" dirty="0" smtClean="0"/>
              <a:t>Health Information Technology in the 114</a:t>
            </a:r>
            <a:r>
              <a:rPr lang="en-US" sz="3600" b="1" baseline="30000" dirty="0" smtClean="0"/>
              <a:t>th</a:t>
            </a:r>
            <a:r>
              <a:rPr lang="en-US" sz="3600" b="1" dirty="0" smtClean="0"/>
              <a:t> Congress</a:t>
            </a:r>
            <a:br>
              <a:rPr lang="en-US" sz="3600" b="1" dirty="0" smtClean="0"/>
            </a:br>
            <a:r>
              <a:rPr lang="en-US" sz="3600" dirty="0" smtClean="0"/>
              <a:t/>
            </a:r>
            <a:br>
              <a:rPr lang="en-US" sz="3600" dirty="0" smtClean="0"/>
            </a:br>
            <a:r>
              <a:rPr lang="en-US" sz="2000" b="1" dirty="0" smtClean="0"/>
              <a:t>Tina Olson Grande</a:t>
            </a:r>
            <a:br>
              <a:rPr lang="en-US" sz="2000" b="1" dirty="0" smtClean="0"/>
            </a:br>
            <a:r>
              <a:rPr lang="en-US" sz="2000" b="1" dirty="0" smtClean="0"/>
              <a:t>SVP, Policy</a:t>
            </a:r>
            <a:br>
              <a:rPr lang="en-US" sz="2000" b="1" dirty="0" smtClean="0"/>
            </a:br>
            <a:r>
              <a:rPr lang="en-US" sz="2000" b="1" dirty="0" smtClean="0"/>
              <a:t>Healthcare Leadership Council </a:t>
            </a:r>
            <a:endParaRPr lang="en-US" sz="3600" b="1" dirty="0"/>
          </a:p>
        </p:txBody>
      </p:sp>
      <p:sp>
        <p:nvSpPr>
          <p:cNvPr id="3" name="Subtitle 2"/>
          <p:cNvSpPr>
            <a:spLocks noGrp="1"/>
          </p:cNvSpPr>
          <p:nvPr>
            <p:ph type="subTitle" idx="1"/>
          </p:nvPr>
        </p:nvSpPr>
        <p:spPr/>
        <p:txBody>
          <a:bodyPr>
            <a:normAutofit/>
          </a:bodyPr>
          <a:lstStyle/>
          <a:p>
            <a:r>
              <a:rPr lang="en-US" sz="2000" dirty="0" smtClean="0"/>
              <a:t>January 23, 2015</a:t>
            </a:r>
            <a:endParaRPr lang="en-US" sz="2000" dirty="0"/>
          </a:p>
        </p:txBody>
      </p:sp>
      <p:pic>
        <p:nvPicPr>
          <p:cNvPr id="4" name="Picture 3" descr="HLC-LOGO-ART.gif"/>
          <p:cNvPicPr>
            <a:picLocks noChangeAspect="1"/>
          </p:cNvPicPr>
          <p:nvPr/>
        </p:nvPicPr>
        <p:blipFill>
          <a:blip r:embed="rId2" cstate="print"/>
          <a:stretch>
            <a:fillRect/>
          </a:stretch>
        </p:blipFill>
        <p:spPr>
          <a:xfrm>
            <a:off x="3062822" y="0"/>
            <a:ext cx="3018357" cy="2355921"/>
          </a:xfrm>
          <a:prstGeom prst="rect">
            <a:avLst/>
          </a:prstGeom>
        </p:spPr>
      </p:pic>
    </p:spTree>
    <p:extLst>
      <p:ext uri="{BB962C8B-B14F-4D97-AF65-F5344CB8AC3E}">
        <p14:creationId xmlns="" xmlns:p14="http://schemas.microsoft.com/office/powerpoint/2010/main" val="349383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Obama Administration</a:t>
            </a:r>
            <a:endParaRPr lang="en-US" dirty="0"/>
          </a:p>
        </p:txBody>
      </p:sp>
      <p:sp>
        <p:nvSpPr>
          <p:cNvPr id="3" name="Content Placeholder 2"/>
          <p:cNvSpPr>
            <a:spLocks noGrp="1"/>
          </p:cNvSpPr>
          <p:nvPr>
            <p:ph sz="quarter" idx="1"/>
          </p:nvPr>
        </p:nvSpPr>
        <p:spPr/>
        <p:txBody>
          <a:bodyPr>
            <a:normAutofit/>
          </a:bodyPr>
          <a:lstStyle/>
          <a:p>
            <a:r>
              <a:rPr lang="en-US" dirty="0"/>
              <a:t>F</a:t>
            </a:r>
            <a:r>
              <a:rPr lang="en-US" dirty="0" smtClean="0"/>
              <a:t>inal version of the ONC interoperability roadmap expected this </a:t>
            </a:r>
            <a:r>
              <a:rPr lang="en-US" dirty="0" smtClean="0"/>
              <a:t>year</a:t>
            </a:r>
          </a:p>
          <a:p>
            <a:r>
              <a:rPr lang="en-US" dirty="0" smtClean="0"/>
              <a:t>SOTU remarks about cybersecurity and privacy policy and personalized medicine</a:t>
            </a:r>
            <a:endParaRPr lang="en-US" dirty="0" smtClean="0"/>
          </a:p>
          <a:p>
            <a:r>
              <a:rPr lang="en-US" dirty="0" smtClean="0"/>
              <a:t>Final version of the Food and Drug Administration Safety Innovation Act (FDASIA) health IT report, a joint effort of the ONC, FDA and Federal Communications Commission. </a:t>
            </a:r>
          </a:p>
        </p:txBody>
      </p:sp>
    </p:spTree>
    <p:extLst>
      <p:ext uri="{BB962C8B-B14F-4D97-AF65-F5344CB8AC3E}">
        <p14:creationId xmlns="" xmlns:p14="http://schemas.microsoft.com/office/powerpoint/2010/main" val="397585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LC-LOGO-ART.gif"/>
          <p:cNvPicPr>
            <a:picLocks noChangeAspect="1"/>
          </p:cNvPicPr>
          <p:nvPr/>
        </p:nvPicPr>
        <p:blipFill>
          <a:blip r:embed="rId2" cstate="print"/>
          <a:stretch>
            <a:fillRect/>
          </a:stretch>
        </p:blipFill>
        <p:spPr>
          <a:xfrm>
            <a:off x="3638562" y="5121003"/>
            <a:ext cx="1866877" cy="1457155"/>
          </a:xfrm>
          <a:prstGeom prst="rect">
            <a:avLst/>
          </a:prstGeom>
        </p:spPr>
      </p:pic>
      <p:sp>
        <p:nvSpPr>
          <p:cNvPr id="4" name="Content Placeholder 3"/>
          <p:cNvSpPr>
            <a:spLocks noGrp="1"/>
          </p:cNvSpPr>
          <p:nvPr>
            <p:ph type="body" idx="1"/>
          </p:nvPr>
        </p:nvSpPr>
        <p:spPr>
          <a:xfrm>
            <a:off x="1371602" y="2743203"/>
            <a:ext cx="7123113" cy="2047161"/>
          </a:xfrm>
        </p:spPr>
        <p:txBody>
          <a:bodyPr>
            <a:noAutofit/>
          </a:bodyPr>
          <a:lstStyle/>
          <a:p>
            <a:r>
              <a:rPr lang="en-US" sz="3200" b="1" dirty="0" smtClean="0"/>
              <a:t>Tina Olson Grande</a:t>
            </a:r>
            <a:r>
              <a:rPr lang="en-US" sz="2000" b="1" dirty="0" smtClean="0"/>
              <a:t/>
            </a:r>
            <a:br>
              <a:rPr lang="en-US" sz="2000" b="1" dirty="0" smtClean="0"/>
            </a:br>
            <a:r>
              <a:rPr lang="en-US" sz="2000" dirty="0" smtClean="0"/>
              <a:t>Sr. Vice President, Policy</a:t>
            </a:r>
            <a:br>
              <a:rPr lang="en-US" sz="2000" dirty="0" smtClean="0"/>
            </a:br>
            <a:r>
              <a:rPr lang="en-US" sz="2000" dirty="0" smtClean="0"/>
              <a:t>Healthcare Leadership Council</a:t>
            </a:r>
            <a:br>
              <a:rPr lang="en-US" sz="2000" dirty="0" smtClean="0"/>
            </a:br>
            <a:r>
              <a:rPr lang="en-US" sz="2000" dirty="0" smtClean="0"/>
              <a:t>750 9th Street, NW, Suite 500, </a:t>
            </a:r>
            <a:br>
              <a:rPr lang="en-US" sz="2000" dirty="0" smtClean="0"/>
            </a:br>
            <a:r>
              <a:rPr lang="en-US" sz="2000" dirty="0" smtClean="0"/>
              <a:t>Washington, DC 20001</a:t>
            </a:r>
            <a:br>
              <a:rPr lang="en-US" sz="2000" dirty="0" smtClean="0"/>
            </a:br>
            <a:r>
              <a:rPr lang="en-US" sz="2000" dirty="0" smtClean="0"/>
              <a:t>tgrande@hlc.org</a:t>
            </a:r>
            <a:endParaRPr lang="en-US" sz="1800" dirty="0"/>
          </a:p>
        </p:txBody>
      </p:sp>
      <p:sp>
        <p:nvSpPr>
          <p:cNvPr id="2" name="Title 1"/>
          <p:cNvSpPr>
            <a:spLocks noGrp="1"/>
          </p:cNvSpPr>
          <p:nvPr>
            <p:ph type="title"/>
          </p:nvPr>
        </p:nvSpPr>
        <p:spPr/>
        <p:txBody>
          <a:bodyPr/>
          <a:lstStyle/>
          <a:p>
            <a:r>
              <a:rPr lang="en-US" dirty="0" smtClean="0"/>
              <a:t>Questions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0" y="0"/>
            <a:ext cx="9144000" cy="6858000"/>
            <a:chOff x="0" y="76200"/>
            <a:chExt cx="9144000" cy="6858000"/>
          </a:xfrm>
        </p:grpSpPr>
        <p:grpSp>
          <p:nvGrpSpPr>
            <p:cNvPr id="3" name="Group 68"/>
            <p:cNvGrpSpPr/>
            <p:nvPr/>
          </p:nvGrpSpPr>
          <p:grpSpPr>
            <a:xfrm>
              <a:off x="0" y="76200"/>
              <a:ext cx="9144000" cy="6858000"/>
              <a:chOff x="0" y="76200"/>
              <a:chExt cx="9144000" cy="6858000"/>
            </a:xfrm>
          </p:grpSpPr>
          <p:grpSp>
            <p:nvGrpSpPr>
              <p:cNvPr id="5" name="Group 66"/>
              <p:cNvGrpSpPr/>
              <p:nvPr/>
            </p:nvGrpSpPr>
            <p:grpSpPr>
              <a:xfrm>
                <a:off x="0" y="76200"/>
                <a:ext cx="9144000" cy="6858000"/>
                <a:chOff x="0" y="76200"/>
                <a:chExt cx="9144000" cy="6858000"/>
              </a:xfrm>
            </p:grpSpPr>
            <p:grpSp>
              <p:nvGrpSpPr>
                <p:cNvPr id="7" name="Group 65"/>
                <p:cNvGrpSpPr/>
                <p:nvPr/>
              </p:nvGrpSpPr>
              <p:grpSpPr>
                <a:xfrm>
                  <a:off x="0" y="76200"/>
                  <a:ext cx="9144000" cy="6858000"/>
                  <a:chOff x="0" y="76200"/>
                  <a:chExt cx="9144000" cy="6858000"/>
                </a:xfrm>
              </p:grpSpPr>
              <p:grpSp>
                <p:nvGrpSpPr>
                  <p:cNvPr id="9" name="Group 63"/>
                  <p:cNvGrpSpPr/>
                  <p:nvPr/>
                </p:nvGrpSpPr>
                <p:grpSpPr>
                  <a:xfrm>
                    <a:off x="0" y="76200"/>
                    <a:ext cx="9144000" cy="6858000"/>
                    <a:chOff x="0" y="76200"/>
                    <a:chExt cx="9144000" cy="6858000"/>
                  </a:xfrm>
                </p:grpSpPr>
                <p:grpSp>
                  <p:nvGrpSpPr>
                    <p:cNvPr id="16" name="Group 1"/>
                    <p:cNvGrpSpPr/>
                    <p:nvPr/>
                  </p:nvGrpSpPr>
                  <p:grpSpPr>
                    <a:xfrm>
                      <a:off x="0" y="76200"/>
                      <a:ext cx="9144000" cy="6858000"/>
                      <a:chOff x="0" y="76200"/>
                      <a:chExt cx="9144000" cy="6858000"/>
                    </a:xfrm>
                  </p:grpSpPr>
                  <p:sp>
                    <p:nvSpPr>
                      <p:cNvPr id="18" name="Rectangle 2"/>
                      <p:cNvSpPr/>
                      <p:nvPr/>
                    </p:nvSpPr>
                    <p:spPr>
                      <a:xfrm>
                        <a:off x="0" y="7620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9" name="Group 59"/>
                      <p:cNvGrpSpPr/>
                      <p:nvPr/>
                    </p:nvGrpSpPr>
                    <p:grpSpPr>
                      <a:xfrm>
                        <a:off x="152400" y="152400"/>
                        <a:ext cx="8991600" cy="6781800"/>
                        <a:chOff x="152400" y="155575"/>
                        <a:chExt cx="8991600" cy="6781800"/>
                      </a:xfrm>
                      <a:solidFill>
                        <a:schemeClr val="bg1"/>
                      </a:solidFill>
                    </p:grpSpPr>
                    <p:grpSp>
                      <p:nvGrpSpPr>
                        <p:cNvPr id="20" name="Group 59"/>
                        <p:cNvGrpSpPr/>
                        <p:nvPr/>
                      </p:nvGrpSpPr>
                      <p:grpSpPr>
                        <a:xfrm>
                          <a:off x="152400" y="155575"/>
                          <a:ext cx="8991600" cy="6781800"/>
                          <a:chOff x="152400" y="208610"/>
                          <a:chExt cx="8991600" cy="6781800"/>
                        </a:xfrm>
                        <a:grpFill/>
                      </p:grpSpPr>
                      <p:grpSp>
                        <p:nvGrpSpPr>
                          <p:cNvPr id="22" name="Group 55"/>
                          <p:cNvGrpSpPr/>
                          <p:nvPr/>
                        </p:nvGrpSpPr>
                        <p:grpSpPr>
                          <a:xfrm>
                            <a:off x="152400" y="208610"/>
                            <a:ext cx="8991600" cy="6781800"/>
                            <a:chOff x="152400" y="182562"/>
                            <a:chExt cx="8991600" cy="6781800"/>
                          </a:xfrm>
                          <a:grpFill/>
                        </p:grpSpPr>
                        <p:pic>
                          <p:nvPicPr>
                            <p:cNvPr id="24" name="Picture 7"/>
                            <p:cNvPicPr>
                              <a:picLocks noChangeAspect="1" noChangeArrowheads="1"/>
                            </p:cNvPicPr>
                            <p:nvPr/>
                          </p:nvPicPr>
                          <p:blipFill>
                            <a:blip r:embed="rId2" cstate="print"/>
                            <a:srcRect l="6312" t="11123" r="8443" b="37531"/>
                            <a:stretch>
                              <a:fillRect/>
                            </a:stretch>
                          </p:blipFill>
                          <p:spPr bwMode="auto">
                            <a:xfrm>
                              <a:off x="152400" y="5333682"/>
                              <a:ext cx="2057400" cy="792480"/>
                            </a:xfrm>
                            <a:prstGeom prst="rect">
                              <a:avLst/>
                            </a:prstGeom>
                            <a:grpFill/>
                            <a:ln>
                              <a:noFill/>
                            </a:ln>
                            <a:effectLst/>
                          </p:spPr>
                        </p:pic>
                        <p:grpSp>
                          <p:nvGrpSpPr>
                            <p:cNvPr id="25" name="Group 55"/>
                            <p:cNvGrpSpPr/>
                            <p:nvPr/>
                          </p:nvGrpSpPr>
                          <p:grpSpPr>
                            <a:xfrm>
                              <a:off x="152400" y="182562"/>
                              <a:ext cx="8991600" cy="6781800"/>
                              <a:chOff x="152400" y="182562"/>
                              <a:chExt cx="8991600" cy="6781800"/>
                            </a:xfrm>
                            <a:grpFill/>
                          </p:grpSpPr>
                          <p:grpSp>
                            <p:nvGrpSpPr>
                              <p:cNvPr id="26" name="Group 54"/>
                              <p:cNvGrpSpPr/>
                              <p:nvPr/>
                            </p:nvGrpSpPr>
                            <p:grpSpPr>
                              <a:xfrm>
                                <a:off x="152400" y="182562"/>
                                <a:ext cx="8991600" cy="6781800"/>
                                <a:chOff x="152400" y="182562"/>
                                <a:chExt cx="8991600" cy="6781800"/>
                              </a:xfrm>
                              <a:grpFill/>
                            </p:grpSpPr>
                            <p:grpSp>
                              <p:nvGrpSpPr>
                                <p:cNvPr id="28" name="Group 52"/>
                                <p:cNvGrpSpPr/>
                                <p:nvPr/>
                              </p:nvGrpSpPr>
                              <p:grpSpPr>
                                <a:xfrm>
                                  <a:off x="152400" y="182562"/>
                                  <a:ext cx="8991600" cy="6781800"/>
                                  <a:chOff x="152400" y="182562"/>
                                  <a:chExt cx="8991600" cy="6781800"/>
                                </a:xfrm>
                                <a:grpFill/>
                              </p:grpSpPr>
                              <p:pic>
                                <p:nvPicPr>
                                  <p:cNvPr id="30" name="Picture 29" descr="mdt-logo"/>
                                  <p:cNvPicPr>
                                    <a:picLocks noChangeAspect="1" noChangeArrowheads="1"/>
                                  </p:cNvPicPr>
                                  <p:nvPr/>
                                </p:nvPicPr>
                                <p:blipFill>
                                  <a:blip r:embed="rId3" cstate="print"/>
                                  <a:stretch>
                                    <a:fillRect/>
                                  </a:stretch>
                                </p:blipFill>
                                <p:spPr bwMode="auto">
                                  <a:xfrm>
                                    <a:off x="6422300" y="3535362"/>
                                    <a:ext cx="1502500" cy="838200"/>
                                  </a:xfrm>
                                  <a:prstGeom prst="rect">
                                    <a:avLst/>
                                  </a:prstGeom>
                                  <a:noFill/>
                                  <a:ln>
                                    <a:noFill/>
                                  </a:ln>
                                </p:spPr>
                              </p:pic>
                              <p:pic>
                                <p:nvPicPr>
                                  <p:cNvPr id="31" name="Picture 38" descr="CC_Preferred logo"/>
                                  <p:cNvPicPr>
                                    <a:picLocks noChangeAspect="1" noChangeArrowheads="1"/>
                                  </p:cNvPicPr>
                                  <p:nvPr/>
                                </p:nvPicPr>
                                <p:blipFill>
                                  <a:blip r:embed="rId4" cstate="print"/>
                                  <a:stretch>
                                    <a:fillRect/>
                                  </a:stretch>
                                </p:blipFill>
                                <p:spPr bwMode="auto">
                                  <a:xfrm>
                                    <a:off x="1981200" y="5135562"/>
                                    <a:ext cx="1503106" cy="980778"/>
                                  </a:xfrm>
                                  <a:prstGeom prst="rect">
                                    <a:avLst/>
                                  </a:prstGeom>
                                  <a:grpFill/>
                                  <a:ln w="9525">
                                    <a:noFill/>
                                    <a:miter lim="800000"/>
                                    <a:headEnd/>
                                    <a:tailEnd/>
                                  </a:ln>
                                </p:spPr>
                              </p:pic>
                              <p:pic>
                                <p:nvPicPr>
                                  <p:cNvPr id="32" name="Picture 31" descr="the_apis_logo_185x111.gif"/>
                                  <p:cNvPicPr>
                                    <a:picLocks noChangeAspect="1"/>
                                  </p:cNvPicPr>
                                  <p:nvPr/>
                                </p:nvPicPr>
                                <p:blipFill>
                                  <a:blip r:embed="rId5" cstate="email"/>
                                  <a:srcRect l="12000" t="7500" r="16000"/>
                                  <a:stretch>
                                    <a:fillRect/>
                                  </a:stretch>
                                </p:blipFill>
                                <p:spPr>
                                  <a:xfrm>
                                    <a:off x="7848600" y="3230562"/>
                                    <a:ext cx="1295400" cy="998538"/>
                                  </a:xfrm>
                                  <a:prstGeom prst="rect">
                                    <a:avLst/>
                                  </a:prstGeom>
                                  <a:grpFill/>
                                </p:spPr>
                              </p:pic>
                              <p:pic>
                                <p:nvPicPr>
                                  <p:cNvPr id="33" name="Picture 21" descr="mayo_clinic_logo2.jpg"/>
                                  <p:cNvPicPr>
                                    <a:picLocks noChangeAspect="1"/>
                                  </p:cNvPicPr>
                                  <p:nvPr/>
                                </p:nvPicPr>
                                <p:blipFill>
                                  <a:blip r:embed="rId6" cstate="email"/>
                                  <a:stretch>
                                    <a:fillRect/>
                                  </a:stretch>
                                </p:blipFill>
                                <p:spPr>
                                  <a:xfrm>
                                    <a:off x="5867400" y="2925762"/>
                                    <a:ext cx="990600" cy="990600"/>
                                  </a:xfrm>
                                  <a:prstGeom prst="rect">
                                    <a:avLst/>
                                  </a:prstGeom>
                                  <a:grpFill/>
                                </p:spPr>
                              </p:pic>
                              <p:pic>
                                <p:nvPicPr>
                                  <p:cNvPr id="34" name="Picture 33" descr="ABClogowhite.jpg"/>
                                  <p:cNvPicPr>
                                    <a:picLocks noChangeAspect="1"/>
                                  </p:cNvPicPr>
                                  <p:nvPr/>
                                </p:nvPicPr>
                                <p:blipFill>
                                  <a:blip r:embed="rId7" cstate="email"/>
                                  <a:stretch>
                                    <a:fillRect/>
                                  </a:stretch>
                                </p:blipFill>
                                <p:spPr>
                                  <a:xfrm>
                                    <a:off x="3581400" y="1451525"/>
                                    <a:ext cx="2057400" cy="559837"/>
                                  </a:xfrm>
                                  <a:prstGeom prst="rect">
                                    <a:avLst/>
                                  </a:prstGeom>
                                  <a:grpFill/>
                                </p:spPr>
                              </p:pic>
                              <p:pic>
                                <p:nvPicPr>
                                  <p:cNvPr id="35" name="Picture 29" descr="Blue Cross TN"/>
                                  <p:cNvPicPr>
                                    <a:picLocks noChangeAspect="1" noChangeArrowheads="1"/>
                                  </p:cNvPicPr>
                                  <p:nvPr/>
                                </p:nvPicPr>
                                <p:blipFill>
                                  <a:blip r:embed="rId8" cstate="email"/>
                                  <a:srcRect r="37200"/>
                                  <a:stretch>
                                    <a:fillRect/>
                                  </a:stretch>
                                </p:blipFill>
                                <p:spPr bwMode="auto">
                                  <a:xfrm>
                                    <a:off x="6000750" y="1830387"/>
                                    <a:ext cx="2990850" cy="485775"/>
                                  </a:xfrm>
                                  <a:prstGeom prst="rect">
                                    <a:avLst/>
                                  </a:prstGeom>
                                  <a:noFill/>
                                  <a:ln>
                                    <a:noFill/>
                                  </a:ln>
                                </p:spPr>
                              </p:pic>
                              <p:pic>
                                <p:nvPicPr>
                                  <p:cNvPr id="36" name="Picture 15" descr="mck_rebrand_logo"/>
                                  <p:cNvPicPr>
                                    <a:picLocks noChangeAspect="1" noChangeArrowheads="1"/>
                                  </p:cNvPicPr>
                                  <p:nvPr/>
                                </p:nvPicPr>
                                <p:blipFill>
                                  <a:blip r:embed="rId9" cstate="email"/>
                                  <a:stretch>
                                    <a:fillRect/>
                                  </a:stretch>
                                </p:blipFill>
                                <p:spPr bwMode="auto">
                                  <a:xfrm>
                                    <a:off x="7095955" y="211137"/>
                                    <a:ext cx="2047875" cy="657225"/>
                                  </a:xfrm>
                                  <a:prstGeom prst="rect">
                                    <a:avLst/>
                                  </a:prstGeom>
                                  <a:noFill/>
                                  <a:ln>
                                    <a:noFill/>
                                  </a:ln>
                                </p:spPr>
                              </p:pic>
                              <p:pic>
                                <p:nvPicPr>
                                  <p:cNvPr id="37" name="Picture 45" descr="Texas-Health"/>
                                  <p:cNvPicPr>
                                    <a:picLocks noChangeAspect="1" noChangeArrowheads="1"/>
                                  </p:cNvPicPr>
                                  <p:nvPr/>
                                </p:nvPicPr>
                                <p:blipFill>
                                  <a:blip r:embed="rId10" cstate="email"/>
                                  <a:srcRect/>
                                  <a:stretch>
                                    <a:fillRect/>
                                  </a:stretch>
                                </p:blipFill>
                                <p:spPr bwMode="auto">
                                  <a:xfrm>
                                    <a:off x="6781800" y="6351587"/>
                                    <a:ext cx="2238375" cy="612775"/>
                                  </a:xfrm>
                                  <a:prstGeom prst="rect">
                                    <a:avLst/>
                                  </a:prstGeom>
                                  <a:grpFill/>
                                  <a:ln w="9525">
                                    <a:noFill/>
                                    <a:miter lim="800000"/>
                                    <a:headEnd/>
                                    <a:tailEnd/>
                                  </a:ln>
                                </p:spPr>
                              </p:pic>
                              <p:pic>
                                <p:nvPicPr>
                                  <p:cNvPr id="38" name="Picture 5" descr="J_JLogo"/>
                                  <p:cNvPicPr>
                                    <a:picLocks noChangeAspect="1" noChangeArrowheads="1"/>
                                  </p:cNvPicPr>
                                  <p:nvPr/>
                                </p:nvPicPr>
                                <p:blipFill>
                                  <a:blip r:embed="rId11" cstate="email"/>
                                  <a:srcRect/>
                                  <a:stretch>
                                    <a:fillRect/>
                                  </a:stretch>
                                </p:blipFill>
                                <p:spPr bwMode="auto">
                                  <a:xfrm>
                                    <a:off x="6629400" y="5211762"/>
                                    <a:ext cx="2133600" cy="435610"/>
                                  </a:xfrm>
                                  <a:prstGeom prst="rect">
                                    <a:avLst/>
                                  </a:prstGeom>
                                  <a:grpFill/>
                                  <a:ln w="9525">
                                    <a:noFill/>
                                    <a:miter lim="800000"/>
                                    <a:headEnd/>
                                    <a:tailEnd/>
                                  </a:ln>
                                </p:spPr>
                              </p:pic>
                              <p:pic>
                                <p:nvPicPr>
                                  <p:cNvPr id="39" name="Picture 10" descr="nyp_logo"/>
                                  <p:cNvPicPr>
                                    <a:picLocks noChangeAspect="1" noChangeArrowheads="1"/>
                                  </p:cNvPicPr>
                                  <p:nvPr/>
                                </p:nvPicPr>
                                <p:blipFill>
                                  <a:blip r:embed="rId12" cstate="print"/>
                                  <a:stretch>
                                    <a:fillRect/>
                                  </a:stretch>
                                </p:blipFill>
                                <p:spPr bwMode="auto">
                                  <a:xfrm>
                                    <a:off x="228600" y="182562"/>
                                    <a:ext cx="2419350" cy="395161"/>
                                  </a:xfrm>
                                  <a:prstGeom prst="rect">
                                    <a:avLst/>
                                  </a:prstGeom>
                                  <a:grpFill/>
                                  <a:ln w="9525">
                                    <a:noFill/>
                                    <a:miter lim="800000"/>
                                    <a:headEnd/>
                                    <a:tailEnd/>
                                  </a:ln>
                                </p:spPr>
                              </p:pic>
                              <p:pic>
                                <p:nvPicPr>
                                  <p:cNvPr id="40" name="Picture 12" descr="FMOLHS"/>
                                  <p:cNvPicPr>
                                    <a:picLocks noChangeAspect="1" noChangeArrowheads="1"/>
                                  </p:cNvPicPr>
                                  <p:nvPr/>
                                </p:nvPicPr>
                                <p:blipFill>
                                  <a:blip r:embed="rId13" cstate="print"/>
                                  <a:srcRect r="29958"/>
                                  <a:stretch>
                                    <a:fillRect/>
                                  </a:stretch>
                                </p:blipFill>
                                <p:spPr bwMode="auto">
                                  <a:xfrm>
                                    <a:off x="1524000" y="6177200"/>
                                    <a:ext cx="1447801" cy="710962"/>
                                  </a:xfrm>
                                  <a:prstGeom prst="rect">
                                    <a:avLst/>
                                  </a:prstGeom>
                                  <a:grpFill/>
                                  <a:ln w="9525">
                                    <a:noFill/>
                                    <a:miter lim="800000"/>
                                    <a:headEnd/>
                                    <a:tailEnd/>
                                  </a:ln>
                                </p:spPr>
                              </p:pic>
                              <p:pic>
                                <p:nvPicPr>
                                  <p:cNvPr id="41" name="Picture 28" descr="memorialcare"/>
                                  <p:cNvPicPr>
                                    <a:picLocks noChangeAspect="1" noChangeArrowheads="1"/>
                                  </p:cNvPicPr>
                                  <p:nvPr/>
                                </p:nvPicPr>
                                <p:blipFill>
                                  <a:blip r:embed="rId14" cstate="print"/>
                                  <a:stretch>
                                    <a:fillRect/>
                                  </a:stretch>
                                </p:blipFill>
                                <p:spPr bwMode="auto">
                                  <a:xfrm>
                                    <a:off x="4605580" y="5745162"/>
                                    <a:ext cx="2252420" cy="609600"/>
                                  </a:xfrm>
                                  <a:prstGeom prst="rect">
                                    <a:avLst/>
                                  </a:prstGeom>
                                  <a:grpFill/>
                                  <a:ln w="9525">
                                    <a:noFill/>
                                    <a:miter lim="800000"/>
                                    <a:headEnd/>
                                    <a:tailEnd/>
                                  </a:ln>
                                </p:spPr>
                              </p:pic>
                              <p:pic>
                                <p:nvPicPr>
                                  <p:cNvPr id="42" name="Picture 41" descr="merck_art_200_20071015174915.jpg"/>
                                  <p:cNvPicPr>
                                    <a:picLocks noChangeAspect="1"/>
                                  </p:cNvPicPr>
                                  <p:nvPr/>
                                </p:nvPicPr>
                                <p:blipFill>
                                  <a:blip r:embed="rId15" cstate="email"/>
                                  <a:stretch>
                                    <a:fillRect/>
                                  </a:stretch>
                                </p:blipFill>
                                <p:spPr>
                                  <a:xfrm>
                                    <a:off x="6553200" y="4602162"/>
                                    <a:ext cx="1524000" cy="487680"/>
                                  </a:xfrm>
                                  <a:prstGeom prst="rect">
                                    <a:avLst/>
                                  </a:prstGeom>
                                  <a:grpFill/>
                                </p:spPr>
                              </p:pic>
                              <p:pic>
                                <p:nvPicPr>
                                  <p:cNvPr id="43" name="Picture 42" descr="HCSC-logo-2009.gif"/>
                                  <p:cNvPicPr>
                                    <a:picLocks noChangeAspect="1"/>
                                  </p:cNvPicPr>
                                  <p:nvPr/>
                                </p:nvPicPr>
                                <p:blipFill>
                                  <a:blip r:embed="rId16" cstate="email"/>
                                  <a:stretch>
                                    <a:fillRect/>
                                  </a:stretch>
                                </p:blipFill>
                                <p:spPr>
                                  <a:xfrm>
                                    <a:off x="1828800" y="1858962"/>
                                    <a:ext cx="1343025" cy="760338"/>
                                  </a:xfrm>
                                  <a:prstGeom prst="rect">
                                    <a:avLst/>
                                  </a:prstGeom>
                                  <a:grpFill/>
                                </p:spPr>
                              </p:pic>
                              <p:pic>
                                <p:nvPicPr>
                                  <p:cNvPr id="44" name="Picture 43" descr="SCAN Logo.gif"/>
                                  <p:cNvPicPr>
                                    <a:picLocks noChangeAspect="1"/>
                                  </p:cNvPicPr>
                                  <p:nvPr/>
                                </p:nvPicPr>
                                <p:blipFill>
                                  <a:blip r:embed="rId17" cstate="email"/>
                                  <a:stretch>
                                    <a:fillRect/>
                                  </a:stretch>
                                </p:blipFill>
                                <p:spPr>
                                  <a:xfrm>
                                    <a:off x="7239000" y="5668962"/>
                                    <a:ext cx="1524000" cy="496186"/>
                                  </a:xfrm>
                                  <a:prstGeom prst="rect">
                                    <a:avLst/>
                                  </a:prstGeom>
                                  <a:grpFill/>
                                </p:spPr>
                              </p:pic>
                              <p:pic>
                                <p:nvPicPr>
                                  <p:cNvPr id="45" name="Picture 44" descr="logo_tag.gif"/>
                                  <p:cNvPicPr>
                                    <a:picLocks noChangeAspect="1"/>
                                  </p:cNvPicPr>
                                  <p:nvPr/>
                                </p:nvPicPr>
                                <p:blipFill>
                                  <a:blip r:embed="rId18" cstate="email"/>
                                  <a:srcRect l="20542" t="27464" r="18059" b="50565"/>
                                  <a:stretch>
                                    <a:fillRect/>
                                  </a:stretch>
                                </p:blipFill>
                                <p:spPr>
                                  <a:xfrm>
                                    <a:off x="304800" y="1935162"/>
                                    <a:ext cx="1295400" cy="457200"/>
                                  </a:xfrm>
                                  <a:prstGeom prst="rect">
                                    <a:avLst/>
                                  </a:prstGeom>
                                  <a:grpFill/>
                                </p:spPr>
                              </p:pic>
                              <p:pic>
                                <p:nvPicPr>
                                  <p:cNvPr id="46" name="Picture 1"/>
                                  <p:cNvPicPr>
                                    <a:picLocks noChangeAspect="1" noChangeArrowheads="1"/>
                                  </p:cNvPicPr>
                                  <p:nvPr/>
                                </p:nvPicPr>
                                <p:blipFill>
                                  <a:blip r:embed="rId19" cstate="print"/>
                                  <a:stretch>
                                    <a:fillRect/>
                                  </a:stretch>
                                </p:blipFill>
                                <p:spPr bwMode="auto">
                                  <a:xfrm>
                                    <a:off x="152400" y="6371312"/>
                                    <a:ext cx="1143000" cy="336176"/>
                                  </a:xfrm>
                                  <a:prstGeom prst="rect">
                                    <a:avLst/>
                                  </a:prstGeom>
                                  <a:grpFill/>
                                  <a:ln w="9525">
                                    <a:noFill/>
                                    <a:miter lim="800000"/>
                                    <a:headEnd/>
                                    <a:tailEnd/>
                                  </a:ln>
                                </p:spPr>
                              </p:pic>
                              <p:pic>
                                <p:nvPicPr>
                                  <p:cNvPr id="47" name="Picture 46" descr="takeda-logo.gif"/>
                                  <p:cNvPicPr>
                                    <a:picLocks noChangeAspect="1"/>
                                  </p:cNvPicPr>
                                  <p:nvPr/>
                                </p:nvPicPr>
                                <p:blipFill>
                                  <a:blip r:embed="rId20" cstate="email">
                                    <a:clrChange>
                                      <a:clrFrom>
                                        <a:srgbClr val="FFFFFF"/>
                                      </a:clrFrom>
                                      <a:clrTo>
                                        <a:srgbClr val="FFFFFF">
                                          <a:alpha val="0"/>
                                        </a:srgbClr>
                                      </a:clrTo>
                                    </a:clrChange>
                                  </a:blip>
                                  <a:stretch>
                                    <a:fillRect/>
                                  </a:stretch>
                                </p:blipFill>
                                <p:spPr>
                                  <a:xfrm>
                                    <a:off x="1981200" y="3306762"/>
                                    <a:ext cx="1411752" cy="472973"/>
                                  </a:xfrm>
                                  <a:prstGeom prst="rect">
                                    <a:avLst/>
                                  </a:prstGeom>
                                  <a:grpFill/>
                                </p:spPr>
                              </p:pic>
                              <p:pic>
                                <p:nvPicPr>
                                  <p:cNvPr id="48" name="Picture 47" descr="gabarit-logo-en.gif"/>
                                  <p:cNvPicPr>
                                    <a:picLocks noChangeAspect="1"/>
                                  </p:cNvPicPr>
                                  <p:nvPr/>
                                </p:nvPicPr>
                                <p:blipFill>
                                  <a:blip r:embed="rId21" cstate="email"/>
                                  <a:stretch>
                                    <a:fillRect/>
                                  </a:stretch>
                                </p:blipFill>
                                <p:spPr>
                                  <a:xfrm>
                                    <a:off x="2286000" y="563562"/>
                                    <a:ext cx="914400" cy="722671"/>
                                  </a:xfrm>
                                  <a:prstGeom prst="rect">
                                    <a:avLst/>
                                  </a:prstGeom>
                                  <a:grpFill/>
                                </p:spPr>
                              </p:pic>
                              <p:pic>
                                <p:nvPicPr>
                                  <p:cNvPr id="49" name="Picture 48" descr="HLC-LOGO-ART-no-transp.gif"/>
                                  <p:cNvPicPr>
                                    <a:picLocks noChangeAspect="1"/>
                                  </p:cNvPicPr>
                                  <p:nvPr/>
                                </p:nvPicPr>
                                <p:blipFill>
                                  <a:blip r:embed="rId22" cstate="email"/>
                                  <a:stretch>
                                    <a:fillRect/>
                                  </a:stretch>
                                </p:blipFill>
                                <p:spPr>
                                  <a:xfrm>
                                    <a:off x="3429000" y="2133600"/>
                                    <a:ext cx="2286000" cy="1784294"/>
                                  </a:xfrm>
                                  <a:prstGeom prst="rect">
                                    <a:avLst/>
                                  </a:prstGeom>
                                  <a:grpFill/>
                                  <a:ln w="57150" cap="sq">
                                    <a:noFill/>
                                    <a:miter lim="800000"/>
                                  </a:ln>
                                  <a:effectLst/>
                                </p:spPr>
                              </p:pic>
                              <p:pic>
                                <p:nvPicPr>
                                  <p:cNvPr id="50" name="Picture 49" descr="om_logo.gif"/>
                                  <p:cNvPicPr>
                                    <a:picLocks noChangeAspect="1"/>
                                  </p:cNvPicPr>
                                  <p:nvPr/>
                                </p:nvPicPr>
                                <p:blipFill>
                                  <a:blip r:embed="rId23" cstate="email"/>
                                  <a:stretch>
                                    <a:fillRect/>
                                  </a:stretch>
                                </p:blipFill>
                                <p:spPr>
                                  <a:xfrm>
                                    <a:off x="304800" y="2574273"/>
                                    <a:ext cx="1447800" cy="351489"/>
                                  </a:xfrm>
                                  <a:prstGeom prst="rect">
                                    <a:avLst/>
                                  </a:prstGeom>
                                  <a:grpFill/>
                                </p:spPr>
                              </p:pic>
                              <p:pic>
                                <p:nvPicPr>
                                  <p:cNvPr id="51" name="Picture 50" descr="BioReferenceLogo.eps"/>
                                  <p:cNvPicPr>
                                    <a:picLocks noChangeAspect="1"/>
                                  </p:cNvPicPr>
                                  <p:nvPr/>
                                </p:nvPicPr>
                                <p:blipFill>
                                  <a:blip r:embed="rId24" cstate="email"/>
                                  <a:stretch>
                                    <a:fillRect/>
                                  </a:stretch>
                                </p:blipFill>
                                <p:spPr>
                                  <a:xfrm>
                                    <a:off x="3276600" y="5897562"/>
                                    <a:ext cx="762000" cy="762000"/>
                                  </a:xfrm>
                                  <a:prstGeom prst="rect">
                                    <a:avLst/>
                                  </a:prstGeom>
                                  <a:grpFill/>
                                </p:spPr>
                              </p:pic>
                              <p:pic>
                                <p:nvPicPr>
                                  <p:cNvPr id="52" name="Picture 51" descr="STRYKER_sm_blk.eps"/>
                                  <p:cNvPicPr>
                                    <a:picLocks noChangeAspect="1"/>
                                  </p:cNvPicPr>
                                  <p:nvPr/>
                                </p:nvPicPr>
                                <p:blipFill>
                                  <a:blip r:embed="rId25" cstate="email"/>
                                  <a:stretch>
                                    <a:fillRect/>
                                  </a:stretch>
                                </p:blipFill>
                                <p:spPr>
                                  <a:xfrm>
                                    <a:off x="304800" y="3182854"/>
                                    <a:ext cx="1447800" cy="352508"/>
                                  </a:xfrm>
                                  <a:prstGeom prst="rect">
                                    <a:avLst/>
                                  </a:prstGeom>
                                  <a:grpFill/>
                                </p:spPr>
                              </p:pic>
                              <p:pic>
                                <p:nvPicPr>
                                  <p:cNvPr id="53" name="Picture 52" descr="walgreens.gif"/>
                                  <p:cNvPicPr>
                                    <a:picLocks noChangeAspect="1"/>
                                  </p:cNvPicPr>
                                  <p:nvPr/>
                                </p:nvPicPr>
                                <p:blipFill>
                                  <a:blip r:embed="rId26" cstate="email"/>
                                  <a:stretch>
                                    <a:fillRect/>
                                  </a:stretch>
                                </p:blipFill>
                                <p:spPr>
                                  <a:xfrm>
                                    <a:off x="3276600" y="262690"/>
                                    <a:ext cx="1524000" cy="377072"/>
                                  </a:xfrm>
                                  <a:prstGeom prst="rect">
                                    <a:avLst/>
                                  </a:prstGeom>
                                  <a:grpFill/>
                                </p:spPr>
                              </p:pic>
                              <p:pic>
                                <p:nvPicPr>
                                  <p:cNvPr id="54" name="Picture 33" descr="Lillylogo"/>
                                  <p:cNvPicPr>
                                    <a:picLocks noChangeAspect="1" noChangeArrowheads="1"/>
                                  </p:cNvPicPr>
                                  <p:nvPr/>
                                </p:nvPicPr>
                                <p:blipFill>
                                  <a:blip r:embed="rId27" cstate="email"/>
                                  <a:srcRect/>
                                  <a:stretch>
                                    <a:fillRect/>
                                  </a:stretch>
                                </p:blipFill>
                                <p:spPr bwMode="auto">
                                  <a:xfrm>
                                    <a:off x="2057400" y="2544762"/>
                                    <a:ext cx="914400" cy="668338"/>
                                  </a:xfrm>
                                  <a:prstGeom prst="rect">
                                    <a:avLst/>
                                  </a:prstGeom>
                                  <a:grpFill/>
                                  <a:ln w="9525">
                                    <a:noFill/>
                                    <a:miter lim="800000"/>
                                    <a:headEnd/>
                                    <a:tailEnd/>
                                  </a:ln>
                                </p:spPr>
                              </p:pic>
                              <p:pic>
                                <p:nvPicPr>
                                  <p:cNvPr id="55" name="Picture 21" descr="amerinet_logo_2004"/>
                                  <p:cNvPicPr>
                                    <a:picLocks noChangeAspect="1" noChangeArrowheads="1"/>
                                  </p:cNvPicPr>
                                  <p:nvPr/>
                                </p:nvPicPr>
                                <p:blipFill>
                                  <a:blip r:embed="rId28" cstate="email"/>
                                  <a:srcRect r="18222" b="35484"/>
                                  <a:stretch>
                                    <a:fillRect/>
                                  </a:stretch>
                                </p:blipFill>
                                <p:spPr bwMode="auto">
                                  <a:xfrm>
                                    <a:off x="4267200" y="715962"/>
                                    <a:ext cx="1752600" cy="381000"/>
                                  </a:xfrm>
                                  <a:prstGeom prst="rect">
                                    <a:avLst/>
                                  </a:prstGeom>
                                  <a:grpFill/>
                                  <a:ln w="9525">
                                    <a:noFill/>
                                    <a:miter lim="800000"/>
                                    <a:headEnd/>
                                    <a:tailEnd/>
                                  </a:ln>
                                </p:spPr>
                              </p:pic>
                              <p:pic>
                                <p:nvPicPr>
                                  <p:cNvPr id="56" name="Picture 55" descr="surescripts-logo.png"/>
                                  <p:cNvPicPr>
                                    <a:picLocks noChangeAspect="1"/>
                                  </p:cNvPicPr>
                                  <p:nvPr/>
                                </p:nvPicPr>
                                <p:blipFill>
                                  <a:blip r:embed="rId29" cstate="email"/>
                                  <a:srcRect t="2941" b="21765"/>
                                  <a:stretch>
                                    <a:fillRect/>
                                  </a:stretch>
                                </p:blipFill>
                                <p:spPr>
                                  <a:xfrm>
                                    <a:off x="381000" y="3687762"/>
                                    <a:ext cx="1885177" cy="513410"/>
                                  </a:xfrm>
                                  <a:prstGeom prst="rect">
                                    <a:avLst/>
                                  </a:prstGeom>
                                  <a:grpFill/>
                                </p:spPr>
                              </p:pic>
                              <p:pic>
                                <p:nvPicPr>
                                  <p:cNvPr id="57" name="Picture 56" descr="MC-stacked.jpg"/>
                                  <p:cNvPicPr>
                                    <a:picLocks noChangeAspect="1"/>
                                  </p:cNvPicPr>
                                  <p:nvPr/>
                                </p:nvPicPr>
                                <p:blipFill>
                                  <a:blip r:embed="rId30" cstate="print"/>
                                  <a:stretch>
                                    <a:fillRect/>
                                  </a:stretch>
                                </p:blipFill>
                                <p:spPr>
                                  <a:xfrm>
                                    <a:off x="5943600" y="2378939"/>
                                    <a:ext cx="3032807" cy="447189"/>
                                  </a:xfrm>
                                  <a:prstGeom prst="rect">
                                    <a:avLst/>
                                  </a:prstGeom>
                                  <a:grpFill/>
                                </p:spPr>
                              </p:pic>
                            </p:grpSp>
                            <p:pic>
                              <p:nvPicPr>
                                <p:cNvPr id="29" name="Picture 2"/>
                                <p:cNvPicPr>
                                  <a:picLocks noChangeAspect="1" noChangeArrowheads="1"/>
                                </p:cNvPicPr>
                                <p:nvPr/>
                              </p:nvPicPr>
                              <p:blipFill>
                                <a:blip r:embed="rId31" cstate="email"/>
                                <a:srcRect/>
                                <a:stretch>
                                  <a:fillRect/>
                                </a:stretch>
                              </p:blipFill>
                              <p:spPr bwMode="auto">
                                <a:xfrm>
                                  <a:off x="2535739" y="4068762"/>
                                  <a:ext cx="740861" cy="838200"/>
                                </a:xfrm>
                                <a:prstGeom prst="rect">
                                  <a:avLst/>
                                </a:prstGeom>
                                <a:grpFill/>
                                <a:ln w="9525">
                                  <a:noFill/>
                                  <a:miter lim="800000"/>
                                  <a:headEnd/>
                                  <a:tailEnd/>
                                </a:ln>
                              </p:spPr>
                            </p:pic>
                          </p:grpSp>
                          <p:pic>
                            <p:nvPicPr>
                              <p:cNvPr id="27" name="Picture 26" descr="C:\Users\maida\Pictures\628x471.jpg"/>
                              <p:cNvPicPr>
                                <a:picLocks noChangeAspect="1" noChangeArrowheads="1"/>
                              </p:cNvPicPr>
                              <p:nvPr/>
                            </p:nvPicPr>
                            <p:blipFill>
                              <a:blip r:embed="rId32" cstate="print"/>
                              <a:stretch>
                                <a:fillRect/>
                              </a:stretch>
                            </p:blipFill>
                            <p:spPr bwMode="auto">
                              <a:xfrm>
                                <a:off x="7162800" y="2923505"/>
                                <a:ext cx="1219200" cy="307057"/>
                              </a:xfrm>
                              <a:prstGeom prst="rect">
                                <a:avLst/>
                              </a:prstGeom>
                              <a:noFill/>
                              <a:ln>
                                <a:noFill/>
                              </a:ln>
                            </p:spPr>
                          </p:pic>
                        </p:grpSp>
                      </p:grpSp>
                      <p:pic>
                        <p:nvPicPr>
                          <p:cNvPr id="23" name="Picture 22" descr="Edwards_LifeSciences_logo.jpg"/>
                          <p:cNvPicPr>
                            <a:picLocks noChangeAspect="1"/>
                          </p:cNvPicPr>
                          <p:nvPr/>
                        </p:nvPicPr>
                        <p:blipFill>
                          <a:blip r:embed="rId33" cstate="print"/>
                          <a:stretch>
                            <a:fillRect/>
                          </a:stretch>
                        </p:blipFill>
                        <p:spPr>
                          <a:xfrm>
                            <a:off x="3505200" y="5314010"/>
                            <a:ext cx="2743200" cy="426827"/>
                          </a:xfrm>
                          <a:prstGeom prst="rect">
                            <a:avLst/>
                          </a:prstGeom>
                          <a:grpFill/>
                        </p:spPr>
                      </p:pic>
                    </p:grpSp>
                    <p:pic>
                      <p:nvPicPr>
                        <p:cNvPr id="21" name="Picture 2" descr="http://www.mewe.pl/wspolpraca/boehringer.jpg"/>
                        <p:cNvPicPr>
                          <a:picLocks noChangeAspect="1" noChangeArrowheads="1"/>
                        </p:cNvPicPr>
                        <p:nvPr/>
                      </p:nvPicPr>
                      <p:blipFill>
                        <a:blip r:embed="rId34" cstate="print"/>
                        <a:srcRect/>
                        <a:stretch>
                          <a:fillRect/>
                        </a:stretch>
                      </p:blipFill>
                      <p:spPr bwMode="auto">
                        <a:xfrm>
                          <a:off x="5105400" y="1099571"/>
                          <a:ext cx="1752600" cy="580004"/>
                        </a:xfrm>
                        <a:prstGeom prst="rect">
                          <a:avLst/>
                        </a:prstGeom>
                        <a:grpFill/>
                      </p:spPr>
                    </p:pic>
                  </p:grpSp>
                </p:grpSp>
                <p:pic>
                  <p:nvPicPr>
                    <p:cNvPr id="17" name="Picture 16" descr="nslogo10.gif"/>
                    <p:cNvPicPr>
                      <a:picLocks noChangeAspect="1"/>
                    </p:cNvPicPr>
                    <p:nvPr/>
                  </p:nvPicPr>
                  <p:blipFill>
                    <a:blip r:embed="rId35" cstate="print"/>
                    <a:stretch>
                      <a:fillRect/>
                    </a:stretch>
                  </p:blipFill>
                  <p:spPr>
                    <a:xfrm>
                      <a:off x="4191000" y="4724400"/>
                      <a:ext cx="2133600" cy="404552"/>
                    </a:xfrm>
                    <a:prstGeom prst="rect">
                      <a:avLst/>
                    </a:prstGeom>
                  </p:spPr>
                </p:pic>
              </p:grpSp>
              <p:pic>
                <p:nvPicPr>
                  <p:cNvPr id="10" name="Picture 9" descr="ascension_fullcolor_rgb-web.gif"/>
                  <p:cNvPicPr>
                    <a:picLocks noChangeAspect="1"/>
                  </p:cNvPicPr>
                  <p:nvPr/>
                </p:nvPicPr>
                <p:blipFill>
                  <a:blip r:embed="rId36" cstate="print"/>
                  <a:stretch>
                    <a:fillRect/>
                  </a:stretch>
                </p:blipFill>
                <p:spPr>
                  <a:xfrm>
                    <a:off x="6896100" y="708660"/>
                    <a:ext cx="1714500" cy="434340"/>
                  </a:xfrm>
                  <a:prstGeom prst="rect">
                    <a:avLst/>
                  </a:prstGeom>
                </p:spPr>
              </p:pic>
              <p:pic>
                <p:nvPicPr>
                  <p:cNvPr id="11" name="Picture 10" descr="wwnew.jpg"/>
                  <p:cNvPicPr>
                    <a:picLocks noChangeAspect="1"/>
                  </p:cNvPicPr>
                  <p:nvPr/>
                </p:nvPicPr>
                <p:blipFill>
                  <a:blip r:embed="rId37" cstate="print"/>
                  <a:stretch>
                    <a:fillRect/>
                  </a:stretch>
                </p:blipFill>
                <p:spPr>
                  <a:xfrm>
                    <a:off x="4343400" y="6425806"/>
                    <a:ext cx="2205037" cy="355994"/>
                  </a:xfrm>
                  <a:prstGeom prst="rect">
                    <a:avLst/>
                  </a:prstGeom>
                </p:spPr>
              </p:pic>
              <p:pic>
                <p:nvPicPr>
                  <p:cNvPr id="12" name="Picture 2"/>
                  <p:cNvPicPr>
                    <a:picLocks noChangeAspect="1" noChangeArrowheads="1"/>
                  </p:cNvPicPr>
                  <p:nvPr/>
                </p:nvPicPr>
                <p:blipFill>
                  <a:blip r:embed="rId38" cstate="print"/>
                  <a:srcRect/>
                  <a:stretch>
                    <a:fillRect/>
                  </a:stretch>
                </p:blipFill>
                <p:spPr bwMode="auto">
                  <a:xfrm>
                    <a:off x="5334000" y="199159"/>
                    <a:ext cx="1600200" cy="410441"/>
                  </a:xfrm>
                  <a:prstGeom prst="rect">
                    <a:avLst/>
                  </a:prstGeom>
                  <a:noFill/>
                  <a:ln w="9525">
                    <a:noFill/>
                    <a:miter lim="800000"/>
                    <a:headEnd/>
                    <a:tailEnd/>
                  </a:ln>
                </p:spPr>
              </p:pic>
              <p:pic>
                <p:nvPicPr>
                  <p:cNvPr id="13" name="Picture 3"/>
                  <p:cNvPicPr>
                    <a:picLocks noChangeAspect="1" noChangeArrowheads="1"/>
                  </p:cNvPicPr>
                  <p:nvPr/>
                </p:nvPicPr>
                <p:blipFill>
                  <a:blip r:embed="rId39" cstate="print"/>
                  <a:srcRect/>
                  <a:stretch>
                    <a:fillRect/>
                  </a:stretch>
                </p:blipFill>
                <p:spPr bwMode="auto">
                  <a:xfrm>
                    <a:off x="7391400" y="1270620"/>
                    <a:ext cx="1316309" cy="405780"/>
                  </a:xfrm>
                  <a:prstGeom prst="rect">
                    <a:avLst/>
                  </a:prstGeom>
                  <a:noFill/>
                  <a:ln w="9525">
                    <a:noFill/>
                    <a:miter lim="800000"/>
                    <a:headEnd/>
                    <a:tailEnd/>
                  </a:ln>
                </p:spPr>
              </p:pic>
              <p:pic>
                <p:nvPicPr>
                  <p:cNvPr id="14" name="Picture 13" descr="2012-08-14_1749.png"/>
                  <p:cNvPicPr>
                    <a:picLocks noChangeAspect="1"/>
                  </p:cNvPicPr>
                  <p:nvPr/>
                </p:nvPicPr>
                <p:blipFill>
                  <a:blip r:embed="rId40" cstate="print"/>
                  <a:stretch>
                    <a:fillRect/>
                  </a:stretch>
                </p:blipFill>
                <p:spPr>
                  <a:xfrm>
                    <a:off x="152400" y="685800"/>
                    <a:ext cx="1934007" cy="425122"/>
                  </a:xfrm>
                  <a:prstGeom prst="rect">
                    <a:avLst/>
                  </a:prstGeom>
                  <a:solidFill>
                    <a:schemeClr val="bg1"/>
                  </a:solidFill>
                </p:spPr>
              </p:pic>
              <p:pic>
                <p:nvPicPr>
                  <p:cNvPr id="15" name="Picture 14" descr="xphoto_1354278542_quiz_image_temp.0.png.pagespeed.ic.cPfiMigzqo.png"/>
                  <p:cNvPicPr>
                    <a:picLocks noChangeAspect="1"/>
                  </p:cNvPicPr>
                  <p:nvPr/>
                </p:nvPicPr>
                <p:blipFill>
                  <a:blip r:embed="rId41" cstate="print"/>
                  <a:stretch>
                    <a:fillRect/>
                  </a:stretch>
                </p:blipFill>
                <p:spPr>
                  <a:xfrm>
                    <a:off x="8305800" y="4491230"/>
                    <a:ext cx="685800" cy="537970"/>
                  </a:xfrm>
                  <a:prstGeom prst="rect">
                    <a:avLst/>
                  </a:prstGeom>
                </p:spPr>
              </p:pic>
            </p:grpSp>
            <p:pic>
              <p:nvPicPr>
                <p:cNvPr id="8" name="Picture 2"/>
                <p:cNvPicPr>
                  <a:picLocks noChangeAspect="1" noChangeArrowheads="1"/>
                </p:cNvPicPr>
                <p:nvPr/>
              </p:nvPicPr>
              <p:blipFill>
                <a:blip r:embed="rId42" cstate="print"/>
                <a:srcRect/>
                <a:stretch>
                  <a:fillRect/>
                </a:stretch>
              </p:blipFill>
              <p:spPr bwMode="auto">
                <a:xfrm>
                  <a:off x="3429000" y="651357"/>
                  <a:ext cx="990600" cy="644043"/>
                </a:xfrm>
                <a:prstGeom prst="rect">
                  <a:avLst/>
                </a:prstGeom>
                <a:noFill/>
                <a:ln w="9525">
                  <a:noFill/>
                  <a:miter lim="800000"/>
                  <a:headEnd/>
                  <a:tailEnd/>
                </a:ln>
              </p:spPr>
            </p:pic>
          </p:grpSp>
          <p:pic>
            <p:nvPicPr>
              <p:cNvPr id="6" name="Picture 5" descr="amgen_logo.jpg"/>
              <p:cNvPicPr>
                <a:picLocks noChangeAspect="1"/>
              </p:cNvPicPr>
              <p:nvPr/>
            </p:nvPicPr>
            <p:blipFill>
              <a:blip r:embed="rId43" cstate="print"/>
              <a:stretch>
                <a:fillRect/>
              </a:stretch>
            </p:blipFill>
            <p:spPr>
              <a:xfrm>
                <a:off x="152400" y="1339197"/>
                <a:ext cx="1371600" cy="337203"/>
              </a:xfrm>
              <a:prstGeom prst="rect">
                <a:avLst/>
              </a:prstGeom>
            </p:spPr>
          </p:pic>
        </p:grpSp>
        <p:pic>
          <p:nvPicPr>
            <p:cNvPr id="4" name="Picture 3" descr="BSWH_Logo_CMYK.gif"/>
            <p:cNvPicPr>
              <a:picLocks noChangeAspect="1"/>
            </p:cNvPicPr>
            <p:nvPr/>
          </p:nvPicPr>
          <p:blipFill>
            <a:blip r:embed="rId44" cstate="print"/>
            <a:stretch>
              <a:fillRect/>
            </a:stretch>
          </p:blipFill>
          <p:spPr>
            <a:xfrm>
              <a:off x="3547442" y="4114800"/>
              <a:ext cx="2624758" cy="460835"/>
            </a:xfrm>
            <a:prstGeom prst="rect">
              <a:avLst/>
            </a:prstGeom>
          </p:spPr>
        </p:pic>
      </p:grpSp>
      <p:pic>
        <p:nvPicPr>
          <p:cNvPr id="58" name="Picture 2"/>
          <p:cNvPicPr>
            <a:picLocks noChangeAspect="1" noChangeArrowheads="1"/>
          </p:cNvPicPr>
          <p:nvPr/>
        </p:nvPicPr>
        <p:blipFill>
          <a:blip r:embed="rId45" cstate="print"/>
          <a:srcRect/>
          <a:stretch>
            <a:fillRect/>
          </a:stretch>
        </p:blipFill>
        <p:spPr bwMode="auto">
          <a:xfrm>
            <a:off x="228600" y="4876800"/>
            <a:ext cx="2078833" cy="457200"/>
          </a:xfrm>
          <a:prstGeom prst="rect">
            <a:avLst/>
          </a:prstGeom>
          <a:noFill/>
          <a:ln w="9525">
            <a:noFill/>
            <a:miter lim="800000"/>
            <a:headEnd/>
            <a:tailEnd/>
          </a:ln>
        </p:spPr>
      </p:pic>
      <p:pic>
        <p:nvPicPr>
          <p:cNvPr id="59" name="Picture 58" descr="athenahealth_logo_pms_green (3).jpg"/>
          <p:cNvPicPr>
            <a:picLocks noChangeAspect="1"/>
          </p:cNvPicPr>
          <p:nvPr/>
        </p:nvPicPr>
        <p:blipFill>
          <a:blip r:embed="rId46" cstate="print"/>
          <a:stretch>
            <a:fillRect/>
          </a:stretch>
        </p:blipFill>
        <p:spPr>
          <a:xfrm>
            <a:off x="152400" y="4191000"/>
            <a:ext cx="2075234" cy="609600"/>
          </a:xfrm>
          <a:prstGeom prst="rect">
            <a:avLst/>
          </a:prstGeom>
        </p:spPr>
      </p:pic>
      <p:pic>
        <p:nvPicPr>
          <p:cNvPr id="60" name="Picture 59" descr="EmdeonLogo_Tagline.jpg"/>
          <p:cNvPicPr>
            <a:picLocks noChangeAspect="1"/>
          </p:cNvPicPr>
          <p:nvPr/>
        </p:nvPicPr>
        <p:blipFill>
          <a:blip r:embed="rId47" cstate="print"/>
          <a:srcRect b="36026"/>
          <a:stretch>
            <a:fillRect/>
          </a:stretch>
        </p:blipFill>
        <p:spPr>
          <a:xfrm>
            <a:off x="1752600" y="1292962"/>
            <a:ext cx="1828800" cy="5358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_Logo_CMYK.tif"/>
          <p:cNvPicPr/>
          <p:nvPr/>
        </p:nvPicPr>
        <p:blipFill>
          <a:blip r:embed="rId3" cstate="print"/>
          <a:stretch>
            <a:fillRect/>
          </a:stretch>
        </p:blipFill>
        <p:spPr>
          <a:xfrm>
            <a:off x="2787890" y="408672"/>
            <a:ext cx="3459037" cy="1734033"/>
          </a:xfrm>
          <a:prstGeom prst="rect">
            <a:avLst/>
          </a:prstGeom>
          <a:noFill/>
          <a:ln>
            <a:noFill/>
          </a:ln>
        </p:spPr>
      </p:pic>
      <p:sp>
        <p:nvSpPr>
          <p:cNvPr id="5" name="TextBox 4"/>
          <p:cNvSpPr txBox="1"/>
          <p:nvPr/>
        </p:nvSpPr>
        <p:spPr>
          <a:xfrm>
            <a:off x="177420" y="177422"/>
            <a:ext cx="8789159" cy="6680578"/>
          </a:xfrm>
          <a:prstGeom prst="rect">
            <a:avLst/>
          </a:prstGeom>
          <a:noFill/>
        </p:spPr>
        <p:txBody>
          <a:bodyPr wrap="square" numCol="3" spcCol="182880" rtlCol="0">
            <a:spAutoFit/>
          </a:bodyPr>
          <a:lstStyle/>
          <a:p>
            <a:pPr>
              <a:tabLst>
                <a:tab pos="457200" algn="l"/>
              </a:tabLst>
            </a:pPr>
            <a:r>
              <a:rPr lang="en-US" sz="1200" b="1" dirty="0" smtClean="0">
                <a:solidFill>
                  <a:schemeClr val="tx1">
                    <a:lumMod val="85000"/>
                    <a:lumOff val="15000"/>
                  </a:schemeClr>
                </a:solidFill>
              </a:rPr>
              <a:t>Aetna</a:t>
            </a:r>
          </a:p>
          <a:p>
            <a:pPr>
              <a:tabLst>
                <a:tab pos="457200" algn="l"/>
              </a:tabLst>
            </a:pPr>
            <a:r>
              <a:rPr lang="en-US" sz="1200" b="1" dirty="0" smtClean="0">
                <a:solidFill>
                  <a:schemeClr val="tx1">
                    <a:lumMod val="85000"/>
                    <a:lumOff val="15000"/>
                  </a:schemeClr>
                </a:solidFill>
              </a:rPr>
              <a:t>Amerinet</a:t>
            </a:r>
          </a:p>
          <a:p>
            <a:pPr>
              <a:tabLst>
                <a:tab pos="457200" algn="l"/>
              </a:tabLst>
            </a:pPr>
            <a:r>
              <a:rPr lang="en-US" sz="1200" b="1" dirty="0" smtClean="0">
                <a:solidFill>
                  <a:schemeClr val="tx1">
                    <a:lumMod val="85000"/>
                    <a:lumOff val="15000"/>
                  </a:schemeClr>
                </a:solidFill>
              </a:rPr>
              <a:t>AmerisourceBergen </a:t>
            </a:r>
            <a:br>
              <a:rPr lang="en-US" sz="1200" b="1" dirty="0" smtClean="0">
                <a:solidFill>
                  <a:schemeClr val="tx1">
                    <a:lumMod val="85000"/>
                    <a:lumOff val="15000"/>
                  </a:schemeClr>
                </a:solidFill>
              </a:rPr>
            </a:br>
            <a:r>
              <a:rPr lang="en-US" sz="1200" b="1" dirty="0" smtClean="0">
                <a:solidFill>
                  <a:schemeClr val="tx1">
                    <a:lumMod val="85000"/>
                    <a:lumOff val="15000"/>
                  </a:schemeClr>
                </a:solidFill>
              </a:rPr>
              <a:t>Amgen</a:t>
            </a:r>
          </a:p>
          <a:p>
            <a:pPr>
              <a:tabLst>
                <a:tab pos="457200" algn="l"/>
              </a:tabLst>
            </a:pPr>
            <a:r>
              <a:rPr lang="en-US" sz="1200" b="1" dirty="0" smtClean="0">
                <a:solidFill>
                  <a:schemeClr val="tx1">
                    <a:lumMod val="85000"/>
                    <a:lumOff val="15000"/>
                  </a:schemeClr>
                </a:solidFill>
              </a:rPr>
              <a:t>American Clinical Laboratory 	Association</a:t>
            </a:r>
          </a:p>
          <a:p>
            <a:pPr>
              <a:tabLst>
                <a:tab pos="457200" algn="l"/>
              </a:tabLst>
            </a:pPr>
            <a:r>
              <a:rPr lang="en-US" sz="1200" b="1" dirty="0" smtClean="0">
                <a:solidFill>
                  <a:schemeClr val="tx1">
                    <a:lumMod val="85000"/>
                    <a:lumOff val="15000"/>
                  </a:schemeClr>
                </a:solidFill>
              </a:rPr>
              <a:t>American Hospital Association</a:t>
            </a:r>
          </a:p>
          <a:p>
            <a:pPr>
              <a:tabLst>
                <a:tab pos="457200" algn="l"/>
              </a:tabLst>
            </a:pPr>
            <a:r>
              <a:rPr lang="en-US" sz="1200" b="1" dirty="0" smtClean="0">
                <a:solidFill>
                  <a:schemeClr val="tx1">
                    <a:lumMod val="85000"/>
                    <a:lumOff val="15000"/>
                  </a:schemeClr>
                </a:solidFill>
              </a:rPr>
              <a:t>American Pharmacists Association</a:t>
            </a:r>
          </a:p>
          <a:p>
            <a:pPr>
              <a:tabLst>
                <a:tab pos="457200" algn="l"/>
              </a:tabLst>
            </a:pPr>
            <a:r>
              <a:rPr lang="en-US" sz="1200" b="1" dirty="0" smtClean="0">
                <a:solidFill>
                  <a:schemeClr val="tx1">
                    <a:lumMod val="85000"/>
                    <a:lumOff val="15000"/>
                  </a:schemeClr>
                </a:solidFill>
              </a:rPr>
              <a:t>American Society for Radiation Oncology</a:t>
            </a:r>
          </a:p>
          <a:p>
            <a:pPr>
              <a:tabLst>
                <a:tab pos="457200" algn="l"/>
              </a:tabLst>
            </a:pPr>
            <a:r>
              <a:rPr lang="en-US" sz="1200" b="1" dirty="0" smtClean="0">
                <a:solidFill>
                  <a:schemeClr val="tx1">
                    <a:lumMod val="85000"/>
                    <a:lumOff val="15000"/>
                  </a:schemeClr>
                </a:solidFill>
              </a:rPr>
              <a:t>Anthem</a:t>
            </a:r>
          </a:p>
          <a:p>
            <a:pPr>
              <a:tabLst>
                <a:tab pos="457200" algn="l"/>
              </a:tabLst>
            </a:pPr>
            <a:r>
              <a:rPr lang="en-US" sz="1200" b="1" dirty="0" smtClean="0">
                <a:solidFill>
                  <a:schemeClr val="tx1">
                    <a:lumMod val="85000"/>
                    <a:lumOff val="15000"/>
                  </a:schemeClr>
                </a:solidFill>
              </a:rPr>
              <a:t>America’s Health Insurance Plans</a:t>
            </a:r>
          </a:p>
          <a:p>
            <a:pPr>
              <a:tabLst>
                <a:tab pos="457200" algn="l"/>
              </a:tabLst>
            </a:pPr>
            <a:r>
              <a:rPr lang="en-US" sz="1200" b="1" dirty="0" smtClean="0">
                <a:solidFill>
                  <a:schemeClr val="tx1">
                    <a:lumMod val="85000"/>
                    <a:lumOff val="15000"/>
                  </a:schemeClr>
                </a:solidFill>
              </a:rPr>
              <a:t>Ascension Health</a:t>
            </a:r>
          </a:p>
          <a:p>
            <a:pPr>
              <a:tabLst>
                <a:tab pos="457200" algn="l"/>
              </a:tabLst>
            </a:pPr>
            <a:r>
              <a:rPr lang="en-US" sz="1200" b="1" dirty="0" smtClean="0">
                <a:solidFill>
                  <a:schemeClr val="tx1">
                    <a:lumMod val="85000"/>
                    <a:lumOff val="15000"/>
                  </a:schemeClr>
                </a:solidFill>
              </a:rPr>
              <a:t>Association of American Medical 	Colleges</a:t>
            </a:r>
          </a:p>
          <a:p>
            <a:pPr>
              <a:tabLst>
                <a:tab pos="457200" algn="l"/>
              </a:tabLst>
            </a:pPr>
            <a:r>
              <a:rPr lang="en-US" sz="1200" b="1" dirty="0" smtClean="0">
                <a:solidFill>
                  <a:schemeClr val="tx1">
                    <a:lumMod val="85000"/>
                    <a:lumOff val="15000"/>
                  </a:schemeClr>
                </a:solidFill>
              </a:rPr>
              <a:t>Association of Clinical Research 	Organizations</a:t>
            </a:r>
          </a:p>
          <a:p>
            <a:pPr>
              <a:tabLst>
                <a:tab pos="457200" algn="l"/>
              </a:tabLst>
            </a:pPr>
            <a:r>
              <a:rPr lang="en-US" sz="1200" b="1" dirty="0" smtClean="0">
                <a:solidFill>
                  <a:schemeClr val="tx1">
                    <a:lumMod val="85000"/>
                    <a:lumOff val="15000"/>
                  </a:schemeClr>
                </a:solidFill>
              </a:rPr>
              <a:t>Athenahealth</a:t>
            </a:r>
          </a:p>
          <a:p>
            <a:pPr>
              <a:tabLst>
                <a:tab pos="457200" algn="l"/>
              </a:tabLst>
            </a:pPr>
            <a:r>
              <a:rPr lang="en-US" sz="1200" b="1" dirty="0" smtClean="0">
                <a:solidFill>
                  <a:schemeClr val="tx1">
                    <a:lumMod val="85000"/>
                    <a:lumOff val="15000"/>
                  </a:schemeClr>
                </a:solidFill>
              </a:rPr>
              <a:t>Augmedix</a:t>
            </a:r>
          </a:p>
          <a:p>
            <a:pPr>
              <a:tabLst>
                <a:tab pos="457200" algn="l"/>
              </a:tabLst>
            </a:pPr>
            <a:r>
              <a:rPr lang="en-US" sz="1200" b="1" dirty="0" smtClean="0">
                <a:solidFill>
                  <a:schemeClr val="tx1">
                    <a:lumMod val="85000"/>
                    <a:lumOff val="15000"/>
                  </a:schemeClr>
                </a:solidFill>
              </a:rPr>
              <a:t>Baylor Scott &amp; White Health</a:t>
            </a:r>
          </a:p>
          <a:p>
            <a:pPr>
              <a:tabLst>
                <a:tab pos="457200" algn="l"/>
              </a:tabLst>
            </a:pPr>
            <a:r>
              <a:rPr lang="en-US" sz="1200" b="1" dirty="0" smtClean="0">
                <a:solidFill>
                  <a:schemeClr val="tx1">
                    <a:lumMod val="85000"/>
                    <a:lumOff val="15000"/>
                  </a:schemeClr>
                </a:solidFill>
              </a:rPr>
              <a:t>Bio-Reference Laboratories, Inc.</a:t>
            </a:r>
          </a:p>
          <a:p>
            <a:pPr>
              <a:tabLst>
                <a:tab pos="457200" algn="l"/>
              </a:tabLst>
            </a:pPr>
            <a:r>
              <a:rPr lang="en-US" sz="1200" b="1" dirty="0" smtClean="0">
                <a:solidFill>
                  <a:schemeClr val="tx1">
                    <a:lumMod val="85000"/>
                    <a:lumOff val="15000"/>
                  </a:schemeClr>
                </a:solidFill>
              </a:rPr>
              <a:t>Blue Cross Blue Shield Association</a:t>
            </a:r>
          </a:p>
          <a:p>
            <a:pPr>
              <a:tabLst>
                <a:tab pos="457200" algn="l"/>
              </a:tabLst>
            </a:pPr>
            <a:r>
              <a:rPr lang="en-US" sz="1200" b="1" dirty="0" smtClean="0">
                <a:solidFill>
                  <a:schemeClr val="tx1">
                    <a:lumMod val="85000"/>
                    <a:lumOff val="15000"/>
                  </a:schemeClr>
                </a:solidFill>
              </a:rPr>
              <a:t>BlueCross BlueShield of Tennessee</a:t>
            </a:r>
          </a:p>
          <a:p>
            <a:pPr>
              <a:tabLst>
                <a:tab pos="457200" algn="l"/>
              </a:tabLst>
            </a:pPr>
            <a:r>
              <a:rPr lang="en-US" sz="1200" b="1" dirty="0" smtClean="0">
                <a:solidFill>
                  <a:schemeClr val="tx1">
                    <a:lumMod val="85000"/>
                    <a:lumOff val="15000"/>
                  </a:schemeClr>
                </a:solidFill>
              </a:rPr>
              <a:t>Boeringer Ingelheim 	Pharmaceuticals</a:t>
            </a:r>
          </a:p>
          <a:p>
            <a:pPr>
              <a:tabLst>
                <a:tab pos="457200" algn="l"/>
              </a:tabLst>
            </a:pPr>
            <a:r>
              <a:rPr lang="en-US" sz="1200" b="1" dirty="0" smtClean="0">
                <a:solidFill>
                  <a:schemeClr val="tx1">
                    <a:lumMod val="85000"/>
                    <a:lumOff val="15000"/>
                  </a:schemeClr>
                </a:solidFill>
              </a:rPr>
              <a:t>Cardinal Health </a:t>
            </a:r>
          </a:p>
          <a:p>
            <a:pPr>
              <a:tabLst>
                <a:tab pos="457200" algn="l"/>
              </a:tabLst>
            </a:pPr>
            <a:r>
              <a:rPr lang="en-US" sz="1200" b="1" dirty="0" smtClean="0">
                <a:solidFill>
                  <a:schemeClr val="tx1">
                    <a:lumMod val="85000"/>
                    <a:lumOff val="15000"/>
                  </a:schemeClr>
                </a:solidFill>
              </a:rPr>
              <a:t>CIGNA Corporation</a:t>
            </a:r>
          </a:p>
          <a:p>
            <a:pPr>
              <a:tabLst>
                <a:tab pos="457200" algn="l"/>
              </a:tabLst>
            </a:pPr>
            <a:r>
              <a:rPr lang="en-US" sz="1200" b="1" dirty="0" smtClean="0">
                <a:solidFill>
                  <a:schemeClr val="tx1">
                    <a:lumMod val="85000"/>
                    <a:lumOff val="15000"/>
                  </a:schemeClr>
                </a:solidFill>
              </a:rPr>
              <a:t>Cleveland Clinic</a:t>
            </a:r>
          </a:p>
          <a:p>
            <a:pPr>
              <a:tabLst>
                <a:tab pos="457200" algn="l"/>
              </a:tabLst>
            </a:pPr>
            <a:r>
              <a:rPr lang="en-US" sz="1200" b="1" dirty="0" smtClean="0">
                <a:solidFill>
                  <a:schemeClr val="tx1">
                    <a:lumMod val="85000"/>
                    <a:lumOff val="15000"/>
                  </a:schemeClr>
                </a:solidFill>
              </a:rPr>
              <a:t>College of American Pathologists</a:t>
            </a:r>
          </a:p>
          <a:p>
            <a:pPr>
              <a:tabLst>
                <a:tab pos="457200" algn="l"/>
              </a:tabLst>
            </a:pPr>
            <a:r>
              <a:rPr lang="en-US" sz="1200" b="1" dirty="0" smtClean="0">
                <a:solidFill>
                  <a:schemeClr val="tx1">
                    <a:lumMod val="85000"/>
                    <a:lumOff val="15000"/>
                  </a:schemeClr>
                </a:solidFill>
              </a:rPr>
              <a:t>C.R. Bard</a:t>
            </a:r>
          </a:p>
          <a:p>
            <a:pPr>
              <a:tabLst>
                <a:tab pos="457200" algn="l"/>
              </a:tabLst>
            </a:pPr>
            <a:r>
              <a:rPr lang="en-US" sz="1200" b="1" dirty="0" smtClean="0">
                <a:solidFill>
                  <a:schemeClr val="tx1">
                    <a:lumMod val="85000"/>
                    <a:lumOff val="15000"/>
                  </a:schemeClr>
                </a:solidFill>
              </a:rPr>
              <a:t>CVS Caremark</a:t>
            </a:r>
          </a:p>
          <a:p>
            <a:pPr>
              <a:tabLst>
                <a:tab pos="457200" algn="l"/>
              </a:tabLst>
            </a:pPr>
            <a:r>
              <a:rPr lang="en-US" sz="1200" b="1" dirty="0" smtClean="0">
                <a:solidFill>
                  <a:schemeClr val="tx1">
                    <a:lumMod val="85000"/>
                    <a:lumOff val="15000"/>
                  </a:schemeClr>
                </a:solidFill>
              </a:rPr>
              <a:t>Edwards Lifesciences</a:t>
            </a:r>
          </a:p>
          <a:p>
            <a:pPr>
              <a:tabLst>
                <a:tab pos="457200" algn="l"/>
              </a:tabLst>
            </a:pPr>
            <a:r>
              <a:rPr lang="en-US" sz="1200" b="1" dirty="0" smtClean="0">
                <a:solidFill>
                  <a:schemeClr val="tx1">
                    <a:lumMod val="85000"/>
                    <a:lumOff val="15000"/>
                  </a:schemeClr>
                </a:solidFill>
              </a:rPr>
              <a:t>Eli Lilly</a:t>
            </a:r>
          </a:p>
          <a:p>
            <a:pPr>
              <a:tabLst>
                <a:tab pos="457200" algn="l"/>
              </a:tabLst>
            </a:pPr>
            <a:r>
              <a:rPr lang="en-US" sz="1200" b="1" dirty="0" smtClean="0">
                <a:solidFill>
                  <a:schemeClr val="tx1">
                    <a:lumMod val="85000"/>
                    <a:lumOff val="15000"/>
                  </a:schemeClr>
                </a:solidFill>
              </a:rPr>
              <a:t>Express Scripts</a:t>
            </a:r>
          </a:p>
          <a:p>
            <a:pPr>
              <a:tabLst>
                <a:tab pos="457200" algn="l"/>
              </a:tabLst>
            </a:pPr>
            <a:endParaRPr lang="en-US" sz="1200" b="1" dirty="0" smtClean="0">
              <a:solidFill>
                <a:schemeClr val="tx1">
                  <a:lumMod val="85000"/>
                  <a:lumOff val="15000"/>
                </a:schemeClr>
              </a:solidFill>
            </a:endParaRPr>
          </a:p>
          <a:p>
            <a:pPr>
              <a:tabLst>
                <a:tab pos="457200" algn="l"/>
              </a:tabLst>
            </a:pPr>
            <a:endParaRPr lang="en-US" sz="1200" b="1" dirty="0" smtClean="0">
              <a:solidFill>
                <a:schemeClr val="tx1">
                  <a:lumMod val="85000"/>
                  <a:lumOff val="15000"/>
                </a:schemeClr>
              </a:solidFill>
            </a:endParaRPr>
          </a:p>
          <a:p>
            <a:pPr>
              <a:tabLst>
                <a:tab pos="457200" algn="l"/>
              </a:tabLst>
            </a:pPr>
            <a:endParaRPr lang="en-US" sz="1200" b="1" dirty="0" smtClean="0">
              <a:solidFill>
                <a:schemeClr val="tx1">
                  <a:lumMod val="85000"/>
                  <a:lumOff val="15000"/>
                </a:schemeClr>
              </a:solidFill>
            </a:endParaRPr>
          </a:p>
          <a:p>
            <a:pPr>
              <a:tabLst>
                <a:tab pos="457200" algn="l"/>
              </a:tabLst>
            </a:pPr>
            <a:endParaRPr lang="en-US" sz="1200" b="1" dirty="0" smtClean="0">
              <a:solidFill>
                <a:schemeClr val="tx1">
                  <a:lumMod val="85000"/>
                  <a:lumOff val="15000"/>
                </a:schemeClr>
              </a:solidFill>
            </a:endParaRPr>
          </a:p>
          <a:p>
            <a:pPr>
              <a:tabLst>
                <a:tab pos="457200" algn="l"/>
              </a:tabLst>
            </a:pPr>
            <a:endParaRPr lang="en-US" sz="1200" b="1" dirty="0" smtClean="0">
              <a:solidFill>
                <a:schemeClr val="tx1">
                  <a:lumMod val="85000"/>
                  <a:lumOff val="15000"/>
                </a:schemeClr>
              </a:solidFill>
            </a:endParaRPr>
          </a:p>
          <a:p>
            <a:pPr>
              <a:tabLst>
                <a:tab pos="457200" algn="l"/>
              </a:tabLst>
            </a:pPr>
            <a:endParaRPr lang="en-US" sz="1200" b="1" dirty="0" smtClean="0">
              <a:solidFill>
                <a:schemeClr val="tx1">
                  <a:lumMod val="85000"/>
                  <a:lumOff val="15000"/>
                </a:schemeClr>
              </a:solidFill>
            </a:endParaRPr>
          </a:p>
          <a:p>
            <a:pPr>
              <a:tabLst>
                <a:tab pos="457200" algn="l"/>
              </a:tabLst>
            </a:pPr>
            <a:endParaRPr lang="en-US" sz="1200" b="1" dirty="0" smtClean="0">
              <a:solidFill>
                <a:schemeClr val="tx1">
                  <a:lumMod val="85000"/>
                  <a:lumOff val="15000"/>
                </a:schemeClr>
              </a:solidFill>
            </a:endParaRPr>
          </a:p>
          <a:p>
            <a:pPr>
              <a:tabLst>
                <a:tab pos="457200" algn="l"/>
              </a:tabLst>
            </a:pPr>
            <a:endParaRPr lang="en-US" sz="1200" b="1" dirty="0" smtClean="0">
              <a:solidFill>
                <a:schemeClr val="tx1">
                  <a:lumMod val="85000"/>
                  <a:lumOff val="15000"/>
                </a:schemeClr>
              </a:solidFill>
            </a:endParaRPr>
          </a:p>
          <a:p>
            <a:pPr>
              <a:tabLst>
                <a:tab pos="457200" algn="l"/>
              </a:tabLst>
            </a:pPr>
            <a:endParaRPr lang="en-US" sz="1200" b="1" dirty="0" smtClean="0">
              <a:solidFill>
                <a:schemeClr val="tx1">
                  <a:lumMod val="85000"/>
                  <a:lumOff val="15000"/>
                </a:schemeClr>
              </a:solidFill>
            </a:endParaRPr>
          </a:p>
          <a:p>
            <a:pPr>
              <a:tabLst>
                <a:tab pos="457200" algn="l"/>
              </a:tabLst>
            </a:pPr>
            <a:endParaRPr lang="en-US" sz="1200" b="1" dirty="0" smtClean="0">
              <a:solidFill>
                <a:schemeClr val="tx1">
                  <a:lumMod val="85000"/>
                  <a:lumOff val="15000"/>
                </a:schemeClr>
              </a:solidFill>
            </a:endParaRPr>
          </a:p>
          <a:p>
            <a:pPr>
              <a:tabLst>
                <a:tab pos="457200" algn="l"/>
              </a:tabLst>
            </a:pPr>
            <a:endParaRPr lang="en-US" sz="1200" b="1" dirty="0" smtClean="0">
              <a:solidFill>
                <a:schemeClr val="tx1">
                  <a:lumMod val="85000"/>
                  <a:lumOff val="15000"/>
                </a:schemeClr>
              </a:solidFill>
            </a:endParaRPr>
          </a:p>
          <a:p>
            <a:pPr>
              <a:tabLst>
                <a:tab pos="457200" algn="l"/>
              </a:tabLst>
            </a:pPr>
            <a:endParaRPr lang="en-US" sz="1200" b="1" dirty="0" smtClean="0">
              <a:solidFill>
                <a:schemeClr val="tx1">
                  <a:lumMod val="85000"/>
                  <a:lumOff val="15000"/>
                </a:schemeClr>
              </a:solidFill>
            </a:endParaRPr>
          </a:p>
          <a:p>
            <a:pPr>
              <a:tabLst>
                <a:tab pos="457200" algn="l"/>
              </a:tabLst>
            </a:pPr>
            <a:endParaRPr lang="en-US" sz="1200" b="1" dirty="0" smtClean="0">
              <a:solidFill>
                <a:schemeClr val="tx1">
                  <a:lumMod val="85000"/>
                  <a:lumOff val="15000"/>
                </a:schemeClr>
              </a:solidFill>
            </a:endParaRPr>
          </a:p>
          <a:p>
            <a:pPr>
              <a:tabLst>
                <a:tab pos="457200" algn="l"/>
              </a:tabLst>
            </a:pPr>
            <a:r>
              <a:rPr lang="en-US" sz="1200" b="1" dirty="0" smtClean="0">
                <a:solidFill>
                  <a:schemeClr val="tx1">
                    <a:lumMod val="85000"/>
                    <a:lumOff val="15000"/>
                  </a:schemeClr>
                </a:solidFill>
              </a:rPr>
              <a:t>Federation of American Hospitals</a:t>
            </a:r>
          </a:p>
          <a:p>
            <a:pPr>
              <a:tabLst>
                <a:tab pos="457200" algn="l"/>
              </a:tabLst>
            </a:pPr>
            <a:r>
              <a:rPr lang="en-US" sz="1200" b="1" dirty="0" smtClean="0">
                <a:solidFill>
                  <a:schemeClr val="tx1">
                    <a:lumMod val="85000"/>
                    <a:lumOff val="15000"/>
                  </a:schemeClr>
                </a:solidFill>
              </a:rPr>
              <a:t>Franciscan Missionaries of Our Lady 	Health System</a:t>
            </a:r>
          </a:p>
          <a:p>
            <a:pPr>
              <a:tabLst>
                <a:tab pos="457200" algn="l"/>
              </a:tabLst>
            </a:pPr>
            <a:r>
              <a:rPr lang="en-US" sz="1200" b="1" dirty="0" smtClean="0">
                <a:solidFill>
                  <a:schemeClr val="tx1">
                    <a:lumMod val="85000"/>
                    <a:lumOff val="15000"/>
                  </a:schemeClr>
                </a:solidFill>
              </a:rPr>
              <a:t>Genetic Alliance</a:t>
            </a:r>
          </a:p>
          <a:p>
            <a:pPr>
              <a:tabLst>
                <a:tab pos="457200" algn="l"/>
              </a:tabLst>
            </a:pPr>
            <a:r>
              <a:rPr lang="en-US" sz="1200" b="1" dirty="0" smtClean="0">
                <a:solidFill>
                  <a:schemeClr val="tx1">
                    <a:lumMod val="85000"/>
                    <a:lumOff val="15000"/>
                  </a:schemeClr>
                </a:solidFill>
              </a:rPr>
              <a:t>Health Care Service Corporation </a:t>
            </a:r>
          </a:p>
          <a:p>
            <a:pPr>
              <a:tabLst>
                <a:tab pos="457200" algn="l"/>
              </a:tabLst>
            </a:pPr>
            <a:r>
              <a:rPr lang="en-US" sz="1200" b="1" dirty="0" smtClean="0">
                <a:solidFill>
                  <a:schemeClr val="tx1">
                    <a:lumMod val="85000"/>
                    <a:lumOff val="15000"/>
                  </a:schemeClr>
                </a:solidFill>
              </a:rPr>
              <a:t>Health Dialog</a:t>
            </a:r>
          </a:p>
          <a:p>
            <a:pPr>
              <a:tabLst>
                <a:tab pos="457200" algn="l"/>
              </a:tabLst>
            </a:pPr>
            <a:r>
              <a:rPr lang="en-US" sz="1200" b="1" dirty="0" smtClean="0">
                <a:solidFill>
                  <a:schemeClr val="tx1">
                    <a:lumMod val="85000"/>
                    <a:lumOff val="15000"/>
                  </a:schemeClr>
                </a:solidFill>
              </a:rPr>
              <a:t>Healthcare Leadership Council </a:t>
            </a:r>
          </a:p>
          <a:p>
            <a:pPr>
              <a:tabLst>
                <a:tab pos="457200" algn="l"/>
              </a:tabLst>
            </a:pPr>
            <a:r>
              <a:rPr lang="en-US" sz="1200" b="1" dirty="0" smtClean="0">
                <a:solidFill>
                  <a:schemeClr val="tx1">
                    <a:lumMod val="85000"/>
                    <a:lumOff val="15000"/>
                  </a:schemeClr>
                </a:solidFill>
              </a:rPr>
              <a:t>Ikaria</a:t>
            </a:r>
          </a:p>
          <a:p>
            <a:pPr>
              <a:tabLst>
                <a:tab pos="457200" algn="l"/>
              </a:tabLst>
            </a:pPr>
            <a:r>
              <a:rPr lang="en-US" sz="1200" b="1" dirty="0" smtClean="0">
                <a:solidFill>
                  <a:schemeClr val="tx1">
                    <a:lumMod val="85000"/>
                    <a:lumOff val="15000"/>
                  </a:schemeClr>
                </a:solidFill>
              </a:rPr>
              <a:t>IMS Health</a:t>
            </a:r>
          </a:p>
          <a:p>
            <a:pPr>
              <a:tabLst>
                <a:tab pos="457200" algn="l"/>
              </a:tabLst>
            </a:pPr>
            <a:r>
              <a:rPr lang="en-US" sz="1200" b="1" dirty="0" smtClean="0">
                <a:solidFill>
                  <a:schemeClr val="tx1">
                    <a:lumMod val="85000"/>
                    <a:lumOff val="15000"/>
                  </a:schemeClr>
                </a:solidFill>
              </a:rPr>
              <a:t>Indiana University Health </a:t>
            </a:r>
          </a:p>
          <a:p>
            <a:pPr>
              <a:tabLst>
                <a:tab pos="457200" algn="l"/>
              </a:tabLst>
            </a:pPr>
            <a:r>
              <a:rPr lang="en-US" sz="1200" b="1" dirty="0" smtClean="0">
                <a:solidFill>
                  <a:schemeClr val="tx1">
                    <a:lumMod val="85000"/>
                    <a:lumOff val="15000"/>
                  </a:schemeClr>
                </a:solidFill>
              </a:rPr>
              <a:t>inVentiv Health</a:t>
            </a:r>
          </a:p>
          <a:p>
            <a:pPr>
              <a:tabLst>
                <a:tab pos="457200" algn="l"/>
              </a:tabLst>
            </a:pPr>
            <a:r>
              <a:rPr lang="en-US" sz="1200" b="1" dirty="0" smtClean="0">
                <a:solidFill>
                  <a:schemeClr val="tx1">
                    <a:lumMod val="85000"/>
                    <a:lumOff val="15000"/>
                  </a:schemeClr>
                </a:solidFill>
              </a:rPr>
              <a:t>Johnson &amp; Johnson</a:t>
            </a:r>
          </a:p>
          <a:p>
            <a:pPr>
              <a:tabLst>
                <a:tab pos="457200" algn="l"/>
              </a:tabLst>
            </a:pPr>
            <a:r>
              <a:rPr lang="en-US" sz="1200" b="1" dirty="0" smtClean="0">
                <a:solidFill>
                  <a:schemeClr val="tx1">
                    <a:lumMod val="85000"/>
                    <a:lumOff val="15000"/>
                  </a:schemeClr>
                </a:solidFill>
              </a:rPr>
              <a:t> Kaiser Permanente</a:t>
            </a:r>
          </a:p>
          <a:p>
            <a:pPr>
              <a:tabLst>
                <a:tab pos="457200" algn="l"/>
              </a:tabLst>
            </a:pPr>
            <a:r>
              <a:rPr lang="en-US" sz="1200" b="1" dirty="0" smtClean="0">
                <a:solidFill>
                  <a:schemeClr val="tx1">
                    <a:lumMod val="85000"/>
                    <a:lumOff val="15000"/>
                  </a:schemeClr>
                </a:solidFill>
              </a:rPr>
              <a:t>Marshfield Clinic</a:t>
            </a:r>
          </a:p>
          <a:p>
            <a:pPr>
              <a:tabLst>
                <a:tab pos="457200" algn="l"/>
              </a:tabLst>
            </a:pPr>
            <a:r>
              <a:rPr lang="en-US" sz="1200" b="1" dirty="0" smtClean="0">
                <a:solidFill>
                  <a:schemeClr val="tx1">
                    <a:lumMod val="85000"/>
                    <a:lumOff val="15000"/>
                  </a:schemeClr>
                </a:solidFill>
              </a:rPr>
              <a:t>Mayo Clinic</a:t>
            </a:r>
          </a:p>
          <a:p>
            <a:pPr>
              <a:tabLst>
                <a:tab pos="457200" algn="l"/>
              </a:tabLst>
            </a:pPr>
            <a:r>
              <a:rPr lang="en-US" sz="1200" b="1" dirty="0" smtClean="0">
                <a:solidFill>
                  <a:schemeClr val="tx1">
                    <a:lumMod val="85000"/>
                    <a:lumOff val="15000"/>
                  </a:schemeClr>
                </a:solidFill>
              </a:rPr>
              <a:t>McKesson Corporation</a:t>
            </a:r>
          </a:p>
          <a:p>
            <a:pPr>
              <a:tabLst>
                <a:tab pos="457200" algn="l"/>
              </a:tabLst>
            </a:pPr>
            <a:r>
              <a:rPr lang="en-US" sz="1200" b="1" dirty="0" smtClean="0">
                <a:solidFill>
                  <a:schemeClr val="tx1">
                    <a:lumMod val="85000"/>
                    <a:lumOff val="15000"/>
                  </a:schemeClr>
                </a:solidFill>
              </a:rPr>
              <a:t>Medtronic</a:t>
            </a:r>
          </a:p>
          <a:p>
            <a:pPr>
              <a:tabLst>
                <a:tab pos="457200" algn="l"/>
              </a:tabLst>
            </a:pPr>
            <a:r>
              <a:rPr lang="en-US" sz="1200" b="1" dirty="0" smtClean="0">
                <a:solidFill>
                  <a:schemeClr val="tx1">
                    <a:lumMod val="85000"/>
                    <a:lumOff val="15000"/>
                  </a:schemeClr>
                </a:solidFill>
              </a:rPr>
              <a:t>MemorialCare Health System</a:t>
            </a:r>
          </a:p>
          <a:p>
            <a:pPr>
              <a:tabLst>
                <a:tab pos="457200" algn="l"/>
              </a:tabLst>
            </a:pPr>
            <a:r>
              <a:rPr lang="en-US" sz="1200" b="1" dirty="0" smtClean="0">
                <a:solidFill>
                  <a:schemeClr val="tx1">
                    <a:lumMod val="85000"/>
                    <a:lumOff val="15000"/>
                  </a:schemeClr>
                </a:solidFill>
              </a:rPr>
              <a:t>Merck</a:t>
            </a:r>
          </a:p>
          <a:p>
            <a:pPr>
              <a:tabLst>
                <a:tab pos="457200" algn="l"/>
              </a:tabLst>
            </a:pPr>
            <a:r>
              <a:rPr lang="en-US" sz="1200" b="1" dirty="0" smtClean="0">
                <a:solidFill>
                  <a:schemeClr val="tx1">
                    <a:lumMod val="85000"/>
                    <a:lumOff val="15000"/>
                  </a:schemeClr>
                </a:solidFill>
              </a:rPr>
              <a:t>MetLife</a:t>
            </a:r>
          </a:p>
          <a:p>
            <a:pPr>
              <a:tabLst>
                <a:tab pos="457200" algn="l"/>
              </a:tabLst>
            </a:pPr>
            <a:r>
              <a:rPr lang="en-US" sz="1200" b="1" dirty="0" smtClean="0">
                <a:solidFill>
                  <a:schemeClr val="tx1">
                    <a:lumMod val="85000"/>
                    <a:lumOff val="15000"/>
                  </a:schemeClr>
                </a:solidFill>
              </a:rPr>
              <a:t>National Association of Chain Drug 	Stores</a:t>
            </a:r>
          </a:p>
          <a:p>
            <a:pPr>
              <a:tabLst>
                <a:tab pos="457200" algn="l"/>
              </a:tabLst>
            </a:pPr>
            <a:endParaRPr lang="en-US" sz="1200" b="1" dirty="0" smtClean="0">
              <a:solidFill>
                <a:schemeClr val="tx1">
                  <a:lumMod val="85000"/>
                  <a:lumOff val="15000"/>
                </a:schemeClr>
              </a:solidFill>
            </a:endParaRPr>
          </a:p>
          <a:p>
            <a:pPr>
              <a:tabLst>
                <a:tab pos="457200" algn="l"/>
              </a:tabLst>
            </a:pPr>
            <a:endParaRPr lang="en-US" sz="1200" b="1" dirty="0" smtClean="0">
              <a:solidFill>
                <a:schemeClr val="tx1">
                  <a:lumMod val="85000"/>
                  <a:lumOff val="15000"/>
                </a:schemeClr>
              </a:solidFill>
            </a:endParaRPr>
          </a:p>
          <a:p>
            <a:pPr>
              <a:tabLst>
                <a:tab pos="457200" algn="l"/>
              </a:tabLst>
            </a:pPr>
            <a:endParaRPr lang="en-US" sz="1200" b="1" dirty="0" smtClean="0">
              <a:solidFill>
                <a:schemeClr val="tx1">
                  <a:lumMod val="85000"/>
                  <a:lumOff val="15000"/>
                </a:schemeClr>
              </a:solidFill>
            </a:endParaRPr>
          </a:p>
          <a:p>
            <a:pPr>
              <a:tabLst>
                <a:tab pos="457200" algn="l"/>
              </a:tabLst>
            </a:pPr>
            <a:endParaRPr lang="en-US" sz="1200" b="1" dirty="0" smtClean="0">
              <a:solidFill>
                <a:schemeClr val="tx1">
                  <a:lumMod val="85000"/>
                  <a:lumOff val="15000"/>
                </a:schemeClr>
              </a:solidFill>
            </a:endParaRPr>
          </a:p>
          <a:p>
            <a:pPr>
              <a:tabLst>
                <a:tab pos="457200" algn="l"/>
              </a:tabLst>
            </a:pPr>
            <a:r>
              <a:rPr lang="en-US" sz="1200" b="1" dirty="0" smtClean="0">
                <a:solidFill>
                  <a:schemeClr val="tx1">
                    <a:lumMod val="85000"/>
                    <a:lumOff val="15000"/>
                  </a:schemeClr>
                </a:solidFill>
              </a:rPr>
              <a:t>National Association of Health 	Underwriters</a:t>
            </a:r>
          </a:p>
          <a:p>
            <a:pPr>
              <a:tabLst>
                <a:tab pos="457200" algn="l"/>
              </a:tabLst>
            </a:pPr>
            <a:r>
              <a:rPr lang="en-US" sz="1200" b="1" dirty="0" smtClean="0">
                <a:solidFill>
                  <a:schemeClr val="tx1">
                    <a:lumMod val="85000"/>
                    <a:lumOff val="15000"/>
                  </a:schemeClr>
                </a:solidFill>
              </a:rPr>
              <a:t>National Association of Psychiatric 	Health Systems</a:t>
            </a:r>
          </a:p>
          <a:p>
            <a:pPr>
              <a:tabLst>
                <a:tab pos="457200" algn="l"/>
              </a:tabLst>
            </a:pPr>
            <a:r>
              <a:rPr lang="en-US" sz="1200" b="1" dirty="0" smtClean="0">
                <a:solidFill>
                  <a:schemeClr val="tx1">
                    <a:lumMod val="85000"/>
                    <a:lumOff val="15000"/>
                  </a:schemeClr>
                </a:solidFill>
              </a:rPr>
              <a:t>National Community Pharmacists 	Association</a:t>
            </a:r>
          </a:p>
          <a:p>
            <a:pPr>
              <a:tabLst>
                <a:tab pos="457200" algn="l"/>
              </a:tabLst>
            </a:pPr>
            <a:r>
              <a:rPr lang="en-US" sz="1200" b="1" dirty="0" smtClean="0">
                <a:solidFill>
                  <a:schemeClr val="tx1">
                    <a:lumMod val="85000"/>
                    <a:lumOff val="15000"/>
                  </a:schemeClr>
                </a:solidFill>
              </a:rPr>
              <a:t>NewYork-Presbyterian Hospital</a:t>
            </a:r>
          </a:p>
          <a:p>
            <a:pPr>
              <a:tabLst>
                <a:tab pos="457200" algn="l"/>
              </a:tabLst>
            </a:pPr>
            <a:r>
              <a:rPr lang="en-US" sz="1200" b="1" dirty="0" smtClean="0">
                <a:solidFill>
                  <a:schemeClr val="tx1">
                    <a:lumMod val="85000"/>
                    <a:lumOff val="15000"/>
                  </a:schemeClr>
                </a:solidFill>
              </a:rPr>
              <a:t>NorthShore University HealthSystem</a:t>
            </a:r>
          </a:p>
          <a:p>
            <a:pPr>
              <a:tabLst>
                <a:tab pos="457200" algn="l"/>
              </a:tabLst>
            </a:pPr>
            <a:r>
              <a:rPr lang="en-US" sz="1200" b="1" dirty="0" smtClean="0">
                <a:solidFill>
                  <a:schemeClr val="tx1">
                    <a:lumMod val="85000"/>
                    <a:lumOff val="15000"/>
                  </a:schemeClr>
                </a:solidFill>
              </a:rPr>
              <a:t>Novartis</a:t>
            </a:r>
          </a:p>
          <a:p>
            <a:pPr>
              <a:tabLst>
                <a:tab pos="457200" algn="l"/>
              </a:tabLst>
            </a:pPr>
            <a:r>
              <a:rPr lang="en-US" sz="1200" b="1" dirty="0" smtClean="0">
                <a:solidFill>
                  <a:schemeClr val="tx1">
                    <a:lumMod val="85000"/>
                    <a:lumOff val="15000"/>
                  </a:schemeClr>
                </a:solidFill>
              </a:rPr>
              <a:t>Novo Nordisk</a:t>
            </a:r>
          </a:p>
          <a:p>
            <a:pPr>
              <a:tabLst>
                <a:tab pos="457200" algn="l"/>
              </a:tabLst>
            </a:pPr>
            <a:r>
              <a:rPr lang="en-US" sz="1200" b="1" dirty="0" smtClean="0">
                <a:solidFill>
                  <a:schemeClr val="tx1">
                    <a:lumMod val="85000"/>
                    <a:lumOff val="15000"/>
                  </a:schemeClr>
                </a:solidFill>
              </a:rPr>
              <a:t>Owens &amp; Minor</a:t>
            </a:r>
          </a:p>
          <a:p>
            <a:pPr>
              <a:tabLst>
                <a:tab pos="457200" algn="l"/>
              </a:tabLst>
            </a:pPr>
            <a:r>
              <a:rPr lang="en-US" sz="1200" b="1" dirty="0" smtClean="0">
                <a:solidFill>
                  <a:schemeClr val="tx1">
                    <a:lumMod val="85000"/>
                    <a:lumOff val="15000"/>
                  </a:schemeClr>
                </a:solidFill>
              </a:rPr>
              <a:t>Pharmaceutical Care Management 	Association</a:t>
            </a:r>
          </a:p>
          <a:p>
            <a:pPr>
              <a:tabLst>
                <a:tab pos="457200" algn="l"/>
              </a:tabLst>
            </a:pPr>
            <a:r>
              <a:rPr lang="en-US" sz="1200" b="1" dirty="0" smtClean="0">
                <a:solidFill>
                  <a:schemeClr val="tx1">
                    <a:lumMod val="85000"/>
                    <a:lumOff val="15000"/>
                  </a:schemeClr>
                </a:solidFill>
              </a:rPr>
              <a:t>Premier healthcare alliance</a:t>
            </a:r>
          </a:p>
          <a:p>
            <a:pPr>
              <a:tabLst>
                <a:tab pos="457200" algn="l"/>
              </a:tabLst>
            </a:pPr>
            <a:r>
              <a:rPr lang="en-US" sz="1200" b="1" dirty="0" smtClean="0">
                <a:solidFill>
                  <a:schemeClr val="tx1">
                    <a:lumMod val="85000"/>
                    <a:lumOff val="15000"/>
                  </a:schemeClr>
                </a:solidFill>
              </a:rPr>
              <a:t>Privacy Analytics</a:t>
            </a:r>
          </a:p>
          <a:p>
            <a:pPr>
              <a:tabLst>
                <a:tab pos="457200" algn="l"/>
              </a:tabLst>
            </a:pPr>
            <a:r>
              <a:rPr lang="en-US" sz="1200" b="1" dirty="0" smtClean="0">
                <a:solidFill>
                  <a:schemeClr val="tx1">
                    <a:lumMod val="85000"/>
                    <a:lumOff val="15000"/>
                  </a:schemeClr>
                </a:solidFill>
              </a:rPr>
              <a:t>Quest Diagnostics Incorporated</a:t>
            </a:r>
          </a:p>
          <a:p>
            <a:pPr>
              <a:tabLst>
                <a:tab pos="457200" algn="l"/>
              </a:tabLst>
            </a:pPr>
            <a:r>
              <a:rPr lang="en-US" sz="1200" b="1" dirty="0" smtClean="0">
                <a:solidFill>
                  <a:schemeClr val="tx1">
                    <a:lumMod val="85000"/>
                    <a:lumOff val="15000"/>
                  </a:schemeClr>
                </a:solidFill>
              </a:rPr>
              <a:t>Sanofi US</a:t>
            </a:r>
          </a:p>
          <a:p>
            <a:pPr>
              <a:tabLst>
                <a:tab pos="457200" algn="l"/>
              </a:tabLst>
            </a:pPr>
            <a:r>
              <a:rPr lang="en-US" sz="1200" b="1" dirty="0" smtClean="0">
                <a:solidFill>
                  <a:schemeClr val="tx1">
                    <a:lumMod val="85000"/>
                    <a:lumOff val="15000"/>
                  </a:schemeClr>
                </a:solidFill>
              </a:rPr>
              <a:t>SCAN Health Plan</a:t>
            </a:r>
          </a:p>
          <a:p>
            <a:pPr>
              <a:tabLst>
                <a:tab pos="457200" algn="l"/>
              </a:tabLst>
            </a:pPr>
            <a:r>
              <a:rPr lang="en-US" sz="1200" b="1" dirty="0" smtClean="0">
                <a:solidFill>
                  <a:schemeClr val="tx1">
                    <a:lumMod val="85000"/>
                    <a:lumOff val="15000"/>
                  </a:schemeClr>
                </a:solidFill>
              </a:rPr>
              <a:t>State Farm</a:t>
            </a:r>
          </a:p>
          <a:p>
            <a:pPr>
              <a:tabLst>
                <a:tab pos="457200" algn="l"/>
              </a:tabLst>
            </a:pPr>
            <a:r>
              <a:rPr lang="en-US" sz="1200" b="1" dirty="0" smtClean="0">
                <a:solidFill>
                  <a:schemeClr val="tx1">
                    <a:lumMod val="85000"/>
                    <a:lumOff val="15000"/>
                  </a:schemeClr>
                </a:solidFill>
              </a:rPr>
              <a:t>Stryker</a:t>
            </a:r>
          </a:p>
          <a:p>
            <a:pPr>
              <a:tabLst>
                <a:tab pos="457200" algn="l"/>
              </a:tabLst>
            </a:pPr>
            <a:r>
              <a:rPr lang="en-US" sz="1200" b="1" dirty="0" smtClean="0">
                <a:solidFill>
                  <a:schemeClr val="tx1">
                    <a:lumMod val="85000"/>
                    <a:lumOff val="15000"/>
                  </a:schemeClr>
                </a:solidFill>
              </a:rPr>
              <a:t>Surescripts </a:t>
            </a:r>
          </a:p>
          <a:p>
            <a:pPr>
              <a:tabLst>
                <a:tab pos="457200" algn="l"/>
              </a:tabLst>
            </a:pPr>
            <a:r>
              <a:rPr lang="en-US" sz="1200" b="1" dirty="0" smtClean="0">
                <a:solidFill>
                  <a:schemeClr val="tx1">
                    <a:lumMod val="85000"/>
                    <a:lumOff val="15000"/>
                  </a:schemeClr>
                </a:solidFill>
              </a:rPr>
              <a:t>Takeda Pharmaceuticals North America</a:t>
            </a:r>
          </a:p>
          <a:p>
            <a:pPr>
              <a:tabLst>
                <a:tab pos="457200" algn="l"/>
              </a:tabLst>
            </a:pPr>
            <a:r>
              <a:rPr lang="en-US" sz="1200" b="1" dirty="0" smtClean="0">
                <a:solidFill>
                  <a:schemeClr val="tx1">
                    <a:lumMod val="85000"/>
                    <a:lumOff val="15000"/>
                  </a:schemeClr>
                </a:solidFill>
              </a:rPr>
              <a:t>Texas Health Resources</a:t>
            </a:r>
          </a:p>
          <a:p>
            <a:pPr>
              <a:tabLst>
                <a:tab pos="457200" algn="l"/>
              </a:tabLst>
            </a:pPr>
            <a:r>
              <a:rPr lang="en-US" sz="1200" b="1" dirty="0" smtClean="0">
                <a:solidFill>
                  <a:schemeClr val="tx1">
                    <a:lumMod val="85000"/>
                    <a:lumOff val="15000"/>
                  </a:schemeClr>
                </a:solidFill>
              </a:rPr>
              <a:t>Theragenics </a:t>
            </a:r>
          </a:p>
          <a:p>
            <a:pPr>
              <a:tabLst>
                <a:tab pos="457200" algn="l"/>
              </a:tabLst>
            </a:pPr>
            <a:r>
              <a:rPr lang="en-US" sz="1200" b="1" dirty="0" smtClean="0">
                <a:solidFill>
                  <a:schemeClr val="tx1">
                    <a:lumMod val="85000"/>
                    <a:lumOff val="15000"/>
                  </a:schemeClr>
                </a:solidFill>
              </a:rPr>
              <a:t>Vanderbilt University School of 	Nursing </a:t>
            </a:r>
          </a:p>
          <a:p>
            <a:pPr>
              <a:tabLst>
                <a:tab pos="457200" algn="l"/>
              </a:tabLst>
            </a:pPr>
            <a:r>
              <a:rPr lang="en-US" sz="1200" b="1" dirty="0" smtClean="0">
                <a:solidFill>
                  <a:schemeClr val="tx1">
                    <a:lumMod val="85000"/>
                    <a:lumOff val="15000"/>
                  </a:schemeClr>
                </a:solidFill>
              </a:rPr>
              <a:t>VHA</a:t>
            </a:r>
          </a:p>
          <a:p>
            <a:pPr>
              <a:tabLst>
                <a:tab pos="457200" algn="l"/>
              </a:tabLst>
            </a:pPr>
            <a:r>
              <a:rPr lang="en-US" sz="1200" b="1" dirty="0" smtClean="0">
                <a:solidFill>
                  <a:schemeClr val="tx1">
                    <a:lumMod val="85000"/>
                    <a:lumOff val="15000"/>
                  </a:schemeClr>
                </a:solidFill>
              </a:rPr>
              <a:t>Walgreens</a:t>
            </a:r>
          </a:p>
          <a:p>
            <a:pPr>
              <a:tabLst>
                <a:tab pos="457200" algn="l"/>
              </a:tabLst>
            </a:pPr>
            <a:r>
              <a:rPr lang="en-US" sz="1200" b="1" dirty="0" smtClean="0">
                <a:solidFill>
                  <a:schemeClr val="tx1">
                    <a:lumMod val="85000"/>
                    <a:lumOff val="15000"/>
                  </a:schemeClr>
                </a:solidFill>
              </a:rPr>
              <a:t>Weight Watchers International</a:t>
            </a:r>
          </a:p>
          <a:p>
            <a:pPr>
              <a:tabLst>
                <a:tab pos="457200" algn="l"/>
              </a:tabLst>
            </a:pPr>
            <a:r>
              <a:rPr lang="en-US" sz="1200" b="1" dirty="0" smtClean="0">
                <a:solidFill>
                  <a:schemeClr val="tx1">
                    <a:lumMod val="85000"/>
                    <a:lumOff val="15000"/>
                  </a:schemeClr>
                </a:solidFill>
              </a:rPr>
              <a:t>Workgroup for Electronic Data Interchange</a:t>
            </a:r>
            <a:br>
              <a:rPr lang="en-US" sz="1200" b="1" dirty="0" smtClean="0">
                <a:solidFill>
                  <a:schemeClr val="tx1">
                    <a:lumMod val="85000"/>
                    <a:lumOff val="15000"/>
                  </a:schemeClr>
                </a:solidFill>
              </a:rPr>
            </a:br>
            <a:r>
              <a:rPr lang="en-US" sz="1200" b="1" dirty="0" smtClean="0">
                <a:solidFill>
                  <a:schemeClr val="tx1">
                    <a:lumMod val="85000"/>
                    <a:lumOff val="15000"/>
                  </a:schemeClr>
                </a:solidFill>
              </a:rPr>
              <a:t>ZS Associates</a:t>
            </a:r>
          </a:p>
        </p:txBody>
      </p:sp>
      <p:sp>
        <p:nvSpPr>
          <p:cNvPr id="6" name="Rectangle 5"/>
          <p:cNvSpPr/>
          <p:nvPr/>
        </p:nvSpPr>
        <p:spPr>
          <a:xfrm>
            <a:off x="2969091" y="297712"/>
            <a:ext cx="2934584" cy="1786269"/>
          </a:xfrm>
          <a:prstGeom prst="rect">
            <a:avLst/>
          </a:prstGeom>
          <a:noFill/>
          <a:ln>
            <a:solidFill>
              <a:schemeClr val="bg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Interoperability</a:t>
            </a:r>
            <a:endParaRPr lang="en-US" dirty="0"/>
          </a:p>
        </p:txBody>
      </p:sp>
      <p:sp>
        <p:nvSpPr>
          <p:cNvPr id="3" name="Content Placeholder 2"/>
          <p:cNvSpPr>
            <a:spLocks noGrp="1"/>
          </p:cNvSpPr>
          <p:nvPr>
            <p:ph sz="quarter" idx="1"/>
          </p:nvPr>
        </p:nvSpPr>
        <p:spPr/>
        <p:txBody>
          <a:bodyPr>
            <a:normAutofit lnSpcReduction="10000"/>
          </a:bodyPr>
          <a:lstStyle/>
          <a:p>
            <a:r>
              <a:rPr lang="en-US" b="1" i="1" dirty="0" smtClean="0"/>
              <a:t>“</a:t>
            </a:r>
            <a:r>
              <a:rPr lang="en-US" b="1" i="1" dirty="0" smtClean="0"/>
              <a:t>Cromnibus</a:t>
            </a:r>
            <a:r>
              <a:rPr lang="en-US" b="1" i="1" dirty="0" smtClean="0"/>
              <a:t>” 2015 </a:t>
            </a:r>
            <a:r>
              <a:rPr lang="en-US" b="1" i="1" dirty="0" smtClean="0"/>
              <a:t>Office of the National Coordinator for Information Technology Appropriation </a:t>
            </a:r>
            <a:endParaRPr lang="en-US" dirty="0" smtClean="0"/>
          </a:p>
          <a:p>
            <a:pPr lvl="2"/>
            <a:r>
              <a:rPr lang="en-US" b="1" i="1" dirty="0" smtClean="0"/>
              <a:t>Information Blocking –</a:t>
            </a:r>
            <a:r>
              <a:rPr lang="en-US" i="1" dirty="0" smtClean="0"/>
              <a:t> “…ONC should use its authority to certify only those products that clearly meet current meaningful use program standards and that do not block health information exchange.  ONC should take steps to decertify products that proactively block the sharing of information … </a:t>
            </a:r>
          </a:p>
          <a:p>
            <a:pPr lvl="3"/>
            <a:r>
              <a:rPr lang="en-US" i="1" dirty="0" smtClean="0"/>
              <a:t>The Committee requests a detailed report from ONC no later than 90 days after enactment of this act regarding the extent of the information blocking problem…”</a:t>
            </a:r>
          </a:p>
          <a:p>
            <a:pPr lvl="2"/>
            <a:r>
              <a:rPr lang="en-US" b="1" i="1" dirty="0" smtClean="0"/>
              <a:t>Interoperability–</a:t>
            </a:r>
            <a:r>
              <a:rPr lang="en-US" i="1" dirty="0" smtClean="0"/>
              <a:t>Health IT Policy Committee report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House of Representatives</a:t>
            </a:r>
            <a:br>
              <a:rPr lang="en-US" dirty="0" smtClean="0"/>
            </a:br>
            <a:r>
              <a:rPr lang="en-US" dirty="0" smtClean="0"/>
              <a:t>21</a:t>
            </a:r>
            <a:r>
              <a:rPr lang="en-US" baseline="30000" dirty="0" smtClean="0"/>
              <a:t>st</a:t>
            </a:r>
            <a:r>
              <a:rPr lang="en-US" dirty="0" smtClean="0"/>
              <a:t> Century Cures</a:t>
            </a:r>
            <a:endParaRPr lang="en-US" dirty="0"/>
          </a:p>
        </p:txBody>
      </p:sp>
      <p:sp>
        <p:nvSpPr>
          <p:cNvPr id="3" name="Content Placeholder 2"/>
          <p:cNvSpPr>
            <a:spLocks noGrp="1"/>
          </p:cNvSpPr>
          <p:nvPr>
            <p:ph sz="quarter" idx="1"/>
          </p:nvPr>
        </p:nvSpPr>
        <p:spPr>
          <a:xfrm>
            <a:off x="612648" y="1600199"/>
            <a:ext cx="8153400" cy="4718713"/>
          </a:xfrm>
        </p:spPr>
        <p:txBody>
          <a:bodyPr>
            <a:normAutofit fontScale="77500" lnSpcReduction="20000"/>
          </a:bodyPr>
          <a:lstStyle/>
          <a:p>
            <a:r>
              <a:rPr lang="en-US" b="1" dirty="0" smtClean="0"/>
              <a:t>Led by E&amp;C Chairman Upton (R-MI) and Rep. Degette (D-CO</a:t>
            </a:r>
            <a:r>
              <a:rPr lang="en-US" b="1" dirty="0" smtClean="0"/>
              <a:t>)</a:t>
            </a:r>
            <a:r>
              <a:rPr lang="en-US" dirty="0" smtClean="0"/>
              <a:t/>
            </a:r>
            <a:br>
              <a:rPr lang="en-US" dirty="0" smtClean="0"/>
            </a:br>
            <a:endParaRPr lang="en-US" dirty="0" smtClean="0"/>
          </a:p>
          <a:p>
            <a:pPr lvl="1"/>
            <a:r>
              <a:rPr lang="en-US" sz="2800" dirty="0" smtClean="0"/>
              <a:t>Promote </a:t>
            </a:r>
            <a:r>
              <a:rPr lang="en-US" sz="2800" dirty="0"/>
              <a:t>better access and sharing of </a:t>
            </a:r>
            <a:r>
              <a:rPr lang="en-US" sz="2800" dirty="0" smtClean="0"/>
              <a:t>data </a:t>
            </a:r>
            <a:r>
              <a:rPr lang="en-US" sz="2800" dirty="0"/>
              <a:t>among </a:t>
            </a:r>
            <a:r>
              <a:rPr lang="en-US" sz="2800" dirty="0" smtClean="0"/>
              <a:t>researchers</a:t>
            </a:r>
          </a:p>
          <a:p>
            <a:pPr lvl="1"/>
            <a:r>
              <a:rPr lang="en-US" sz="2800" dirty="0" smtClean="0"/>
              <a:t>Foster interoperability  </a:t>
            </a:r>
          </a:p>
          <a:p>
            <a:pPr lvl="1"/>
            <a:r>
              <a:rPr lang="en-US" sz="2800" dirty="0" smtClean="0"/>
              <a:t>Reduce </a:t>
            </a:r>
            <a:r>
              <a:rPr lang="en-US" sz="2800" dirty="0"/>
              <a:t>regulatory uncertainty </a:t>
            </a:r>
            <a:r>
              <a:rPr lang="en-US" sz="2800" dirty="0" smtClean="0"/>
              <a:t>for developers as </a:t>
            </a:r>
            <a:r>
              <a:rPr lang="en-US" sz="2800" dirty="0"/>
              <a:t>they design </a:t>
            </a:r>
            <a:r>
              <a:rPr lang="en-US" sz="2800" dirty="0" smtClean="0"/>
              <a:t>new products.</a:t>
            </a:r>
            <a:r>
              <a:rPr lang="en-US" dirty="0" smtClean="0"/>
              <a:t/>
            </a:r>
            <a:br>
              <a:rPr lang="en-US" dirty="0" smtClean="0"/>
            </a:br>
            <a:endParaRPr lang="en-US" dirty="0"/>
          </a:p>
          <a:p>
            <a:r>
              <a:rPr lang="en-US" b="1" dirty="0" smtClean="0"/>
              <a:t>House Republican Conference Chairman Cathy McMorris Rodgers (R-WA) Draft legislation to be part of 21</a:t>
            </a:r>
            <a:r>
              <a:rPr lang="en-US" b="1" baseline="30000" dirty="0" smtClean="0"/>
              <a:t>st</a:t>
            </a:r>
            <a:r>
              <a:rPr lang="en-US" b="1" dirty="0" smtClean="0"/>
              <a:t> Century Cures</a:t>
            </a:r>
          </a:p>
          <a:p>
            <a:pPr lvl="1"/>
            <a:r>
              <a:rPr lang="en-US" sz="2800" dirty="0" smtClean="0"/>
              <a:t>HIPAA changes</a:t>
            </a:r>
          </a:p>
          <a:p>
            <a:pPr lvl="1"/>
            <a:r>
              <a:rPr lang="en-US" sz="2800" dirty="0" smtClean="0"/>
              <a:t>Data policy</a:t>
            </a:r>
            <a:endParaRPr lang="en-US" sz="2800" dirty="0" smtClean="0"/>
          </a:p>
          <a:p>
            <a:pPr marL="0" indent="0">
              <a:buNone/>
            </a:pPr>
            <a:endParaRPr lang="en-US" dirty="0"/>
          </a:p>
        </p:txBody>
      </p:sp>
      <p:pic>
        <p:nvPicPr>
          <p:cNvPr id="4" name="Picture 3" descr="9investments_1.jpg"/>
          <p:cNvPicPr>
            <a:picLocks noChangeAspect="1"/>
          </p:cNvPicPr>
          <p:nvPr/>
        </p:nvPicPr>
        <p:blipFill>
          <a:blip r:embed="rId2" cstate="print"/>
          <a:stretch>
            <a:fillRect/>
          </a:stretch>
        </p:blipFill>
        <p:spPr>
          <a:xfrm>
            <a:off x="6305266" y="4918463"/>
            <a:ext cx="2492990" cy="1765527"/>
          </a:xfrm>
          <a:prstGeom prst="rect">
            <a:avLst/>
          </a:prstGeom>
          <a:ln>
            <a:noFill/>
          </a:ln>
          <a:effectLst>
            <a:softEdge rad="112500"/>
          </a:effectLst>
        </p:spPr>
      </p:pic>
    </p:spTree>
    <p:extLst>
      <p:ext uri="{BB962C8B-B14F-4D97-AF65-F5344CB8AC3E}">
        <p14:creationId xmlns="" xmlns:p14="http://schemas.microsoft.com/office/powerpoint/2010/main" val="378073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a:t>
            </a:r>
            <a:endParaRPr lang="en-US" dirty="0"/>
          </a:p>
        </p:txBody>
      </p:sp>
      <p:sp>
        <p:nvSpPr>
          <p:cNvPr id="3" name="Content Placeholder 2"/>
          <p:cNvSpPr>
            <a:spLocks noGrp="1"/>
          </p:cNvSpPr>
          <p:nvPr>
            <p:ph sz="quarter" idx="1"/>
          </p:nvPr>
        </p:nvSpPr>
        <p:spPr/>
        <p:txBody>
          <a:bodyPr/>
          <a:lstStyle/>
          <a:p>
            <a:r>
              <a:rPr lang="en-US" dirty="0" smtClean="0"/>
              <a:t>“Big Data” frontier changing traditional uses and needs</a:t>
            </a:r>
          </a:p>
          <a:p>
            <a:r>
              <a:rPr lang="en-US" dirty="0" smtClean="0"/>
              <a:t>When is it really a barrier to health information exchange?</a:t>
            </a:r>
          </a:p>
          <a:p>
            <a:r>
              <a:rPr lang="en-US" dirty="0" smtClean="0"/>
              <a:t>Potential for cybersecurity or data breach legislation </a:t>
            </a:r>
          </a:p>
          <a:p>
            <a:r>
              <a:rPr lang="en-US" dirty="0" smtClean="0"/>
              <a:t>Uniform state laws needed</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Meaningful </a:t>
            </a:r>
            <a:r>
              <a:rPr lang="en-US" dirty="0" smtClean="0"/>
              <a:t>Use</a:t>
            </a:r>
            <a:endParaRPr lang="en-US" dirty="0"/>
          </a:p>
        </p:txBody>
      </p:sp>
      <p:sp>
        <p:nvSpPr>
          <p:cNvPr id="3" name="Content Placeholder 2"/>
          <p:cNvSpPr>
            <a:spLocks noGrp="1"/>
          </p:cNvSpPr>
          <p:nvPr>
            <p:ph sz="quarter" idx="1"/>
          </p:nvPr>
        </p:nvSpPr>
        <p:spPr>
          <a:xfrm>
            <a:off x="612648" y="1600199"/>
            <a:ext cx="8153400" cy="5050971"/>
          </a:xfrm>
        </p:spPr>
        <p:txBody>
          <a:bodyPr>
            <a:normAutofit fontScale="40000" lnSpcReduction="20000"/>
          </a:bodyPr>
          <a:lstStyle/>
          <a:p>
            <a:pPr marL="0" indent="0">
              <a:buNone/>
            </a:pPr>
            <a:r>
              <a:rPr lang="en-US" sz="5000" b="1" dirty="0" smtClean="0"/>
              <a:t>MU2</a:t>
            </a:r>
            <a:endParaRPr lang="en-US" sz="5000" b="1" dirty="0"/>
          </a:p>
          <a:p>
            <a:r>
              <a:rPr lang="en-US" sz="4400" dirty="0" smtClean="0"/>
              <a:t>Concerns that a surprisingly low number of healthcare providers have successfully achieved Stage 2 meaningful use.</a:t>
            </a:r>
          </a:p>
          <a:p>
            <a:r>
              <a:rPr lang="en-US" sz="4400" dirty="0" smtClean="0"/>
              <a:t>C</a:t>
            </a:r>
            <a:r>
              <a:rPr lang="en-US" sz="4400" dirty="0" smtClean="0"/>
              <a:t>MS </a:t>
            </a:r>
            <a:r>
              <a:rPr lang="en-US" sz="4400" dirty="0" smtClean="0"/>
              <a:t>said in December about </a:t>
            </a:r>
            <a:r>
              <a:rPr lang="en-US" sz="4400" dirty="0"/>
              <a:t>257,000 doctors </a:t>
            </a:r>
            <a:r>
              <a:rPr lang="en-US" sz="4400" dirty="0" smtClean="0"/>
              <a:t>will face MU penalties this year</a:t>
            </a:r>
            <a:r>
              <a:rPr lang="en-US" sz="4400" dirty="0" smtClean="0"/>
              <a:t>.</a:t>
            </a:r>
          </a:p>
          <a:p>
            <a:r>
              <a:rPr lang="en-US" sz="4400" dirty="0" smtClean="0"/>
              <a:t>Final rule gave additional year to meet Stage 2 requirements</a:t>
            </a:r>
            <a:br>
              <a:rPr lang="en-US" sz="4400" dirty="0" smtClean="0"/>
            </a:br>
            <a:endParaRPr lang="en-US" sz="4400" dirty="0" smtClean="0"/>
          </a:p>
          <a:p>
            <a:pPr>
              <a:buNone/>
            </a:pPr>
            <a:r>
              <a:rPr lang="en-US" sz="5000" b="1" dirty="0" smtClean="0"/>
              <a:t>MU3</a:t>
            </a:r>
          </a:p>
          <a:p>
            <a:r>
              <a:rPr lang="en-US" sz="4400" dirty="0" smtClean="0"/>
              <a:t>Set </a:t>
            </a:r>
            <a:r>
              <a:rPr lang="en-US" sz="4400" dirty="0" smtClean="0"/>
              <a:t>to begin Oct. 1, 2016, for hospitals and Jan. 1, 2017, for physicians</a:t>
            </a:r>
          </a:p>
          <a:p>
            <a:r>
              <a:rPr lang="en-US" sz="4400" dirty="0" smtClean="0"/>
              <a:t>Proposed </a:t>
            </a:r>
            <a:r>
              <a:rPr lang="en-US" sz="4400" dirty="0" smtClean="0"/>
              <a:t>Rule currently at </a:t>
            </a:r>
            <a:r>
              <a:rPr lang="en-US" sz="4400" dirty="0" smtClean="0"/>
              <a:t>OMB for </a:t>
            </a:r>
            <a:r>
              <a:rPr lang="en-US" sz="4400" dirty="0" smtClean="0"/>
              <a:t>review (Dec 31) and expected to be issued soon.</a:t>
            </a:r>
          </a:p>
          <a:p>
            <a:pPr lvl="1"/>
            <a:r>
              <a:rPr lang="en-US" sz="4400" dirty="0" smtClean="0"/>
              <a:t>Will propose changes to the reporting period, timelines, and structure of the program, including providing a single definition of meaningful use.</a:t>
            </a:r>
          </a:p>
          <a:p>
            <a:pPr lvl="1"/>
            <a:r>
              <a:rPr lang="en-US" sz="4400" dirty="0" smtClean="0"/>
              <a:t>Address a broader systemic healthcare landscape (care coordination, etc…)</a:t>
            </a:r>
          </a:p>
          <a:p>
            <a:pPr lvl="1"/>
            <a:r>
              <a:rPr lang="en-US" sz="4400" dirty="0" smtClean="0"/>
              <a:t>Final </a:t>
            </a:r>
            <a:r>
              <a:rPr lang="en-US" sz="4400" dirty="0" smtClean="0"/>
              <a:t>rule expected June 2015 </a:t>
            </a:r>
          </a:p>
          <a:p>
            <a:endParaRPr lang="en-US" dirty="0" smtClean="0"/>
          </a:p>
          <a:p>
            <a:endParaRPr lang="en-US" dirty="0" smtClean="0"/>
          </a:p>
        </p:txBody>
      </p:sp>
    </p:spTree>
    <p:extLst>
      <p:ext uri="{BB962C8B-B14F-4D97-AF65-F5344CB8AC3E}">
        <p14:creationId xmlns="" xmlns:p14="http://schemas.microsoft.com/office/powerpoint/2010/main" val="279144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ICD-10</a:t>
            </a:r>
            <a:endParaRPr lang="en-US" dirty="0"/>
          </a:p>
        </p:txBody>
      </p:sp>
      <p:sp>
        <p:nvSpPr>
          <p:cNvPr id="3" name="Content Placeholder 2"/>
          <p:cNvSpPr>
            <a:spLocks noGrp="1"/>
          </p:cNvSpPr>
          <p:nvPr>
            <p:ph sz="quarter" idx="1"/>
          </p:nvPr>
        </p:nvSpPr>
        <p:spPr/>
        <p:txBody>
          <a:bodyPr/>
          <a:lstStyle/>
          <a:p>
            <a:r>
              <a:rPr lang="en-US" dirty="0" smtClean="0"/>
              <a:t>Compliance date is set for Oct. 1, 2015. </a:t>
            </a:r>
          </a:p>
          <a:p>
            <a:pPr lvl="1"/>
            <a:r>
              <a:rPr lang="en-US" dirty="0" smtClean="0"/>
              <a:t>Congress quietly slipped a year delay into another Sustainable Growth Rate patch (expires March 31, 2015).</a:t>
            </a:r>
          </a:p>
          <a:p>
            <a:pPr lvl="1"/>
            <a:r>
              <a:rPr lang="en-US" dirty="0" smtClean="0"/>
              <a:t>Delay could happen again to appease physicians if Congress does not permanently fix SGR this year.</a:t>
            </a:r>
            <a:endParaRPr lang="en-US" dirty="0"/>
          </a:p>
        </p:txBody>
      </p:sp>
      <p:pic>
        <p:nvPicPr>
          <p:cNvPr id="4" name="Picture 3" descr="FE_PR_101014healthplans425x283.jpg"/>
          <p:cNvPicPr>
            <a:picLocks noChangeAspect="1"/>
          </p:cNvPicPr>
          <p:nvPr/>
        </p:nvPicPr>
        <p:blipFill>
          <a:blip r:embed="rId2" cstate="print"/>
          <a:stretch>
            <a:fillRect/>
          </a:stretch>
        </p:blipFill>
        <p:spPr>
          <a:xfrm>
            <a:off x="5650168" y="4519532"/>
            <a:ext cx="3009689" cy="2004099"/>
          </a:xfrm>
          <a:prstGeom prst="rect">
            <a:avLst/>
          </a:prstGeom>
          <a:ln>
            <a:noFill/>
          </a:ln>
          <a:effectLst>
            <a:softEdge rad="112500"/>
          </a:effectLst>
        </p:spPr>
      </p:pic>
    </p:spTree>
    <p:extLst>
      <p:ext uri="{BB962C8B-B14F-4D97-AF65-F5344CB8AC3E}">
        <p14:creationId xmlns="" xmlns:p14="http://schemas.microsoft.com/office/powerpoint/2010/main" val="275140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Senate</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REBOOT group</a:t>
            </a:r>
          </a:p>
          <a:p>
            <a:pPr lvl="1"/>
            <a:r>
              <a:rPr lang="en-US" dirty="0" smtClean="0"/>
              <a:t>Senate Republican Conference Chairman John Thune (R-SD); </a:t>
            </a:r>
          </a:p>
          <a:p>
            <a:pPr lvl="1"/>
            <a:r>
              <a:rPr lang="en-US" dirty="0" smtClean="0"/>
              <a:t>Chairmen Lamar Alexander (R-TN) and Mike Enzi (R-WY) ;</a:t>
            </a:r>
          </a:p>
          <a:p>
            <a:pPr lvl="1"/>
            <a:r>
              <a:rPr lang="en-US" dirty="0" smtClean="0"/>
              <a:t>Senators Pat </a:t>
            </a:r>
            <a:r>
              <a:rPr lang="en-US" dirty="0"/>
              <a:t>Roberts (</a:t>
            </a:r>
            <a:r>
              <a:rPr lang="en-US" dirty="0" smtClean="0"/>
              <a:t>R-KS) and Richard </a:t>
            </a:r>
            <a:r>
              <a:rPr lang="en-US" dirty="0"/>
              <a:t>Burr (</a:t>
            </a:r>
            <a:r>
              <a:rPr lang="en-US" dirty="0" smtClean="0"/>
              <a:t>R-NC)</a:t>
            </a:r>
          </a:p>
          <a:p>
            <a:pPr lvl="1"/>
            <a:r>
              <a:rPr lang="en-US" dirty="0" smtClean="0"/>
              <a:t>Concerned about 5 challenges facing HIT policy:  </a:t>
            </a:r>
          </a:p>
          <a:p>
            <a:pPr lvl="2"/>
            <a:r>
              <a:rPr lang="en-US" dirty="0" smtClean="0"/>
              <a:t>increased </a:t>
            </a:r>
            <a:r>
              <a:rPr lang="en-US" dirty="0"/>
              <a:t>costs, </a:t>
            </a:r>
            <a:endParaRPr lang="en-US" dirty="0" smtClean="0"/>
          </a:p>
          <a:p>
            <a:pPr lvl="2"/>
            <a:r>
              <a:rPr lang="en-US" dirty="0" smtClean="0"/>
              <a:t>lack </a:t>
            </a:r>
            <a:r>
              <a:rPr lang="en-US" dirty="0"/>
              <a:t>of a clear path toward interoperability, </a:t>
            </a:r>
            <a:endParaRPr lang="en-US" dirty="0" smtClean="0"/>
          </a:p>
          <a:p>
            <a:pPr lvl="2"/>
            <a:r>
              <a:rPr lang="en-US" dirty="0" smtClean="0"/>
              <a:t>lack </a:t>
            </a:r>
            <a:r>
              <a:rPr lang="en-US" dirty="0"/>
              <a:t>of oversight, </a:t>
            </a:r>
            <a:endParaRPr lang="en-US" dirty="0" smtClean="0"/>
          </a:p>
          <a:p>
            <a:pPr lvl="2"/>
            <a:r>
              <a:rPr lang="en-US" dirty="0" smtClean="0"/>
              <a:t>program </a:t>
            </a:r>
            <a:r>
              <a:rPr lang="en-US" dirty="0"/>
              <a:t>sustainability, </a:t>
            </a:r>
            <a:endParaRPr lang="en-US" dirty="0" smtClean="0"/>
          </a:p>
          <a:p>
            <a:pPr lvl="2"/>
            <a:r>
              <a:rPr lang="en-US" dirty="0" smtClean="0"/>
              <a:t>patient </a:t>
            </a:r>
            <a:r>
              <a:rPr lang="en-US" dirty="0"/>
              <a:t>privacy.</a:t>
            </a:r>
            <a:endParaRPr lang="en-US" dirty="0" smtClean="0"/>
          </a:p>
          <a:p>
            <a:r>
              <a:rPr lang="en-US" dirty="0" smtClean="0"/>
              <a:t>HELP and SFC Hearings likely</a:t>
            </a:r>
            <a:endParaRPr lang="en-US" dirty="0"/>
          </a:p>
        </p:txBody>
      </p:sp>
    </p:spTree>
    <p:extLst>
      <p:ext uri="{BB962C8B-B14F-4D97-AF65-F5344CB8AC3E}">
        <p14:creationId xmlns="" xmlns:p14="http://schemas.microsoft.com/office/powerpoint/2010/main" val="23874115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247</TotalTime>
  <Words>384</Words>
  <Application>Microsoft Office PowerPoint</Application>
  <PresentationFormat>On-screen Show (4:3)</PresentationFormat>
  <Paragraphs>146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Theme1</vt:lpstr>
      <vt:lpstr>Health Information Technology in the 114th Congress  Tina Olson Grande SVP, Policy Healthcare Leadership Council </vt:lpstr>
      <vt:lpstr>Slide 2</vt:lpstr>
      <vt:lpstr>Slide 3</vt:lpstr>
      <vt:lpstr>Interoperability</vt:lpstr>
      <vt:lpstr>House of Representatives 21st Century Cures</vt:lpstr>
      <vt:lpstr>Privacy</vt:lpstr>
      <vt:lpstr>Meaningful Use</vt:lpstr>
      <vt:lpstr>ICD-10</vt:lpstr>
      <vt:lpstr>Senate</vt:lpstr>
      <vt:lpstr>Obama Administration</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114th Congress and HIT</dc:title>
  <dc:creator>Shalla Ross</dc:creator>
  <cp:lastModifiedBy>tgrande</cp:lastModifiedBy>
  <cp:revision>49</cp:revision>
  <dcterms:created xsi:type="dcterms:W3CDTF">2015-01-19T15:23:48Z</dcterms:created>
  <dcterms:modified xsi:type="dcterms:W3CDTF">2015-01-22T22:45:15Z</dcterms:modified>
</cp:coreProperties>
</file>